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712" r:id="rId2"/>
    <p:sldId id="713" r:id="rId3"/>
    <p:sldId id="778" r:id="rId4"/>
    <p:sldId id="792" r:id="rId5"/>
    <p:sldId id="783" r:id="rId6"/>
    <p:sldId id="784" r:id="rId7"/>
    <p:sldId id="790" r:id="rId8"/>
    <p:sldId id="785" r:id="rId9"/>
    <p:sldId id="791" r:id="rId10"/>
    <p:sldId id="782" r:id="rId11"/>
    <p:sldId id="776" r:id="rId12"/>
    <p:sldId id="781" r:id="rId13"/>
    <p:sldId id="780" r:id="rId14"/>
    <p:sldId id="779" r:id="rId15"/>
    <p:sldId id="777" r:id="rId16"/>
    <p:sldId id="786" r:id="rId17"/>
    <p:sldId id="787" r:id="rId18"/>
    <p:sldId id="789" r:id="rId19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表紙と目次" id="{3FDC2905-2262-4BE8-9E5D-6EE037B08BF5}">
          <p14:sldIdLst>
            <p14:sldId id="712"/>
            <p14:sldId id="713"/>
            <p14:sldId id="778"/>
            <p14:sldId id="792"/>
            <p14:sldId id="783"/>
            <p14:sldId id="784"/>
            <p14:sldId id="790"/>
            <p14:sldId id="785"/>
          </p14:sldIdLst>
        </p14:section>
        <p14:section name="2.水道料金の改定案" id="{CE3D20D2-3D81-4AD5-99F5-DB4CF052FA81}">
          <p14:sldIdLst>
            <p14:sldId id="791"/>
            <p14:sldId id="782"/>
            <p14:sldId id="776"/>
            <p14:sldId id="781"/>
            <p14:sldId id="780"/>
            <p14:sldId id="779"/>
          </p14:sldIdLst>
        </p14:section>
        <p14:section name="3.水道料金と下水道料金使用料" id="{3B13C671-C3D9-426F-8797-F47EA59398D3}">
          <p14:sldIdLst>
            <p14:sldId id="777"/>
            <p14:sldId id="786"/>
            <p14:sldId id="787"/>
          </p14:sldIdLst>
        </p14:section>
        <p14:section name="４　上下水道ビジョン" id="{7CAF8678-2BD6-4297-A45E-6FE3123CA141}">
          <p14:sldIdLst>
            <p14:sldId id="78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EDFA50F-7DF4-A737-3A53-58914850B081}" name="村上 智香（Murakami Tomoka）" initials="M村" userId="S::murakami_to@nissuicon.co.jp::87a59e90-0eeb-4d7d-a93d-1c2e5e1488b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C769E"/>
    <a:srgbClr val="E97132"/>
    <a:srgbClr val="F6C2A8"/>
    <a:srgbClr val="FFD9E6"/>
    <a:srgbClr val="2D451E"/>
    <a:srgbClr val="CC0000"/>
    <a:srgbClr val="FFC1C1"/>
    <a:srgbClr val="FF71A0"/>
    <a:srgbClr val="FF7D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7" autoAdjust="0"/>
    <p:restoredTop sz="90303" autoAdjust="0"/>
  </p:normalViewPr>
  <p:slideViewPr>
    <p:cSldViewPr snapToGrid="0">
      <p:cViewPr varScale="1">
        <p:scale>
          <a:sx n="74" d="100"/>
          <a:sy n="74" d="100"/>
        </p:scale>
        <p:origin x="1858" y="72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-9234"/>
    </p:cViewPr>
  </p:sorterViewPr>
  <p:notesViewPr>
    <p:cSldViewPr snapToGrid="0">
      <p:cViewPr varScale="1">
        <p:scale>
          <a:sx n="74" d="100"/>
          <a:sy n="74" d="100"/>
        </p:scale>
        <p:origin x="313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B0359-EC79-40A3-A087-E291CD3CD9A2}" type="datetimeFigureOut">
              <a:rPr kumimoji="1" lang="ja-JP" altLang="en-US" smtClean="0"/>
              <a:t>2025/10/30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9343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  <a:endParaRPr kumimoji="1" lang="en-US" altLang="ja-JP" dirty="0"/>
          </a:p>
          <a:p>
            <a:pPr lvl="0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7386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E6262E-C8F6-C00A-65A7-D29BF8BBF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EE0F57D-63F2-498A-453D-FF0647A4BE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F4E26B3-FFC6-2422-1288-1BE2B9FB43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32940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94F4E-E522-CC10-40FE-374816224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35787522-330B-668A-33FD-5A1E348F93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F4D71B0-91A3-E5D9-AA4E-EF07F129C0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10665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75EDBE-3456-D5CF-A541-05B17E39C4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B473ADB7-433D-D422-D16E-6A468C5557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EA9E889E-7137-41B7-D4D8-8FE89EE0CC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80718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713E35-5610-B0BA-0F9A-6EC4FFCD5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B2B1906-01F7-C906-D180-39DC7F037A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BAE7DB1C-067E-EDF0-11C2-91B10998EE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98365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CC8656-A2EE-6C83-F983-C2258389BC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A427E18-6B44-67DA-3691-D9D211E0EE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5018FA1-BC29-C735-497E-C1ACD6F527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6271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69EC70-20CE-4409-6680-FF460156F5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0907A1F-B9A4-6299-7BF2-7CEBE2C83B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836C764B-2A25-924F-4A1B-FF898B8DCB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2905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AAB296-B251-1646-336C-1B09DC7E9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60D005A-6B1B-88BA-7E03-F730561C9E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0A677C1-E69A-04BB-EFBD-098986C037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0204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367F18-2BFA-821C-BE1F-AE7E086715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89D9ED7-CB01-AE45-924B-7629779F4B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13EC254-F36B-464D-2D6D-14851B763A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9460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64B7C-1E94-858A-0C04-6B537E1C2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AAB6108-EE04-9BFE-07C1-382BDAA040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50FC9DC-8FE0-3C49-2A0F-4CEF5D708B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85852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3F8AE-57D5-25A7-3CC6-444C2A2C1F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B686E7F1-46FC-5CD6-ABC9-090926BBAD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B3AB3CB9-BEA9-41C7-FD60-B3BFC5B73E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22427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8F96A3-5AD8-0B9C-4395-911D331FA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66D3EA9-CF55-8B19-ED0A-9C2FCBF2E9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02D51F8-7E95-4A25-5ECC-71F652C597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4023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472ADB-BD36-8082-7D39-3BC451F10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B824FA5B-F493-BDE9-7971-CC39EFA180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E3BF0F02-FB21-CA6B-6E53-0230598496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7977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918BE2-53A0-11DA-F034-6FF34B6A77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6A51CC93-9CF7-14FC-EA76-87B401CEED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FCE968D-D660-E60A-BC7B-A959E1B1EF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4678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901" y="1080244"/>
            <a:ext cx="384202" cy="36903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28" b="13555"/>
          <a:stretch/>
        </p:blipFill>
        <p:spPr>
          <a:xfrm>
            <a:off x="154915" y="676308"/>
            <a:ext cx="772250" cy="822214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 userDrawn="1"/>
        </p:nvSpPr>
        <p:spPr>
          <a:xfrm>
            <a:off x="646488" y="747378"/>
            <a:ext cx="1766615" cy="578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入間市</a:t>
            </a:r>
            <a:endParaRPr 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Subtitle 2"/>
          <p:cNvSpPr txBox="1">
            <a:spLocks/>
          </p:cNvSpPr>
          <p:nvPr userDrawn="1"/>
        </p:nvSpPr>
        <p:spPr>
          <a:xfrm>
            <a:off x="775925" y="1152340"/>
            <a:ext cx="1487861" cy="346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err="1"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Iruma</a:t>
            </a:r>
            <a:r>
              <a:rPr lang="ja-JP" altLang="en-US" sz="1800" baseline="0" dirty="0"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800" dirty="0"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City</a:t>
            </a:r>
            <a:endParaRPr lang="en-US" sz="1800" dirty="0">
              <a:latin typeface="Times New Roman" panose="02020603050405020304" pitchFamily="18" charset="0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4" name="サブタイトル 2"/>
          <p:cNvSpPr>
            <a:spLocks noGrp="1"/>
          </p:cNvSpPr>
          <p:nvPr>
            <p:ph type="subTitle" idx="1"/>
          </p:nvPr>
        </p:nvSpPr>
        <p:spPr>
          <a:xfrm>
            <a:off x="4885823" y="5181599"/>
            <a:ext cx="4066674" cy="1276350"/>
          </a:xfrm>
        </p:spPr>
        <p:txBody>
          <a:bodyPr>
            <a:normAutofit fontScale="92500"/>
          </a:bodyPr>
          <a:lstStyle/>
          <a:p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78AED796-F1D5-2329-C8FF-30CEE8B8EB53}"/>
              </a:ext>
            </a:extLst>
          </p:cNvPr>
          <p:cNvSpPr txBox="1">
            <a:spLocks/>
          </p:cNvSpPr>
          <p:nvPr userDrawn="1"/>
        </p:nvSpPr>
        <p:spPr>
          <a:xfrm>
            <a:off x="0" y="1612912"/>
            <a:ext cx="9144000" cy="3281206"/>
          </a:xfrm>
          <a:prstGeom prst="rect">
            <a:avLst/>
          </a:prstGeom>
          <a:gradFill flip="none" rotWithShape="1">
            <a:gsLst>
              <a:gs pos="0">
                <a:srgbClr val="048A14">
                  <a:shade val="30000"/>
                  <a:satMod val="115000"/>
                </a:srgbClr>
              </a:gs>
              <a:gs pos="50000">
                <a:srgbClr val="048A14">
                  <a:shade val="67500"/>
                  <a:satMod val="115000"/>
                </a:srgbClr>
              </a:gs>
              <a:gs pos="100000">
                <a:srgbClr val="007A09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954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"/>
            <a:ext cx="7536797" cy="646150"/>
          </a:xfrm>
          <a:gradFill>
            <a:gsLst>
              <a:gs pos="10000">
                <a:srgbClr val="048A14"/>
              </a:gs>
              <a:gs pos="100000">
                <a:schemeClr val="accent1">
                  <a:lumMod val="0"/>
                  <a:lumOff val="100000"/>
                </a:schemeClr>
              </a:gs>
              <a:gs pos="67000">
                <a:srgbClr val="06DC1F"/>
              </a:gs>
            </a:gsLst>
            <a:lin ang="0" scaled="1"/>
          </a:gradFill>
        </p:spPr>
        <p:txBody>
          <a:bodyPr anchor="b">
            <a:normAutofit/>
          </a:bodyPr>
          <a:lstStyle>
            <a:lvl1pPr>
              <a:defRPr sz="20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grpSp>
        <p:nvGrpSpPr>
          <p:cNvPr id="7" name="グループ化 6"/>
          <p:cNvGrpSpPr/>
          <p:nvPr userDrawn="1"/>
        </p:nvGrpSpPr>
        <p:grpSpPr>
          <a:xfrm>
            <a:off x="7536797" y="-20504"/>
            <a:ext cx="1632954" cy="666654"/>
            <a:chOff x="7536797" y="-20504"/>
            <a:chExt cx="1632954" cy="666654"/>
          </a:xfrm>
        </p:grpSpPr>
        <p:pic>
          <p:nvPicPr>
            <p:cNvPr id="8" name="図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65073" y="328350"/>
              <a:ext cx="259407" cy="249167"/>
            </a:xfrm>
            <a:prstGeom prst="rect">
              <a:avLst/>
            </a:prstGeom>
          </p:spPr>
        </p:pic>
        <p:pic>
          <p:nvPicPr>
            <p:cNvPr id="9" name="図 8"/>
            <p:cNvPicPr>
              <a:picLocks noChangeAspect="1"/>
            </p:cNvPicPr>
            <p:nvPr userDrawn="1"/>
          </p:nvPicPr>
          <p:blipFill rotWithShape="1">
            <a:blip r:embed="rId3" cstate="print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28" b="13555"/>
            <a:stretch/>
          </p:blipFill>
          <p:spPr>
            <a:xfrm>
              <a:off x="7536797" y="-20504"/>
              <a:ext cx="626142" cy="666654"/>
            </a:xfrm>
            <a:prstGeom prst="rect">
              <a:avLst/>
            </a:prstGeom>
          </p:spPr>
        </p:pic>
        <p:sp>
          <p:nvSpPr>
            <p:cNvPr id="10" name="Subtitle 2"/>
            <p:cNvSpPr txBox="1">
              <a:spLocks/>
            </p:cNvSpPr>
            <p:nvPr userDrawn="1"/>
          </p:nvSpPr>
          <p:spPr>
            <a:xfrm>
              <a:off x="8014755" y="327347"/>
              <a:ext cx="1001190" cy="28952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 err="1"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Iruma</a:t>
              </a:r>
              <a:r>
                <a:rPr lang="ja-JP" altLang="en-US" sz="1200" baseline="0" dirty="0"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1200" dirty="0"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City</a:t>
              </a:r>
              <a:endParaRPr lang="en-US" sz="1200" dirty="0"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1" name="Subtitle 2"/>
            <p:cNvSpPr txBox="1">
              <a:spLocks/>
            </p:cNvSpPr>
            <p:nvPr userDrawn="1"/>
          </p:nvSpPr>
          <p:spPr>
            <a:xfrm>
              <a:off x="7860948" y="54786"/>
              <a:ext cx="1308803" cy="39814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2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入間市</a:t>
              </a:r>
              <a:endParaRPr lang="en-US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6480000" y="253859"/>
            <a:ext cx="647437" cy="403847"/>
          </a:xfrm>
        </p:spPr>
        <p:txBody>
          <a:bodyPr anchor="b"/>
          <a:lstStyle>
            <a:lvl1pPr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defRPr>
            </a:lvl1pPr>
          </a:lstStyle>
          <a:p>
            <a:fld id="{904AD0F4-081B-49A5-B53B-035A69A1EEB0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1902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"/>
            <a:ext cx="7536797" cy="646150"/>
          </a:xfrm>
          <a:gradFill>
            <a:gsLst>
              <a:gs pos="10000">
                <a:srgbClr val="048A14"/>
              </a:gs>
              <a:gs pos="100000">
                <a:schemeClr val="accent1">
                  <a:lumMod val="0"/>
                  <a:lumOff val="100000"/>
                </a:schemeClr>
              </a:gs>
              <a:gs pos="67000">
                <a:srgbClr val="06DC1F"/>
              </a:gs>
            </a:gsLst>
            <a:lin ang="0" scaled="1"/>
          </a:gradFill>
        </p:spPr>
        <p:txBody>
          <a:bodyPr anchor="b">
            <a:normAutofit/>
          </a:bodyPr>
          <a:lstStyle>
            <a:lvl1pPr>
              <a:defRPr sz="20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6480000" y="253859"/>
            <a:ext cx="647437" cy="403847"/>
          </a:xfrm>
        </p:spPr>
        <p:txBody>
          <a:bodyPr anchor="b"/>
          <a:lstStyle>
            <a:lvl1pPr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defRPr>
            </a:lvl1pPr>
          </a:lstStyle>
          <a:p>
            <a:fld id="{7CBB2185-2232-4DD5-A47D-4275B0AED840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2" name="グループ化 11"/>
          <p:cNvGrpSpPr/>
          <p:nvPr userDrawn="1"/>
        </p:nvGrpSpPr>
        <p:grpSpPr>
          <a:xfrm>
            <a:off x="7485610" y="-14113"/>
            <a:ext cx="1684141" cy="655855"/>
            <a:chOff x="7485610" y="-14113"/>
            <a:chExt cx="1684141" cy="655855"/>
          </a:xfrm>
        </p:grpSpPr>
        <p:pic>
          <p:nvPicPr>
            <p:cNvPr id="13" name="図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65073" y="328350"/>
              <a:ext cx="259407" cy="249167"/>
            </a:xfrm>
            <a:prstGeom prst="rect">
              <a:avLst/>
            </a:prstGeom>
          </p:spPr>
        </p:pic>
        <p:sp>
          <p:nvSpPr>
            <p:cNvPr id="14" name="Subtitle 2"/>
            <p:cNvSpPr txBox="1">
              <a:spLocks/>
            </p:cNvSpPr>
            <p:nvPr userDrawn="1"/>
          </p:nvSpPr>
          <p:spPr>
            <a:xfrm>
              <a:off x="8014755" y="327347"/>
              <a:ext cx="1001190" cy="28952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 err="1"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Iruma</a:t>
              </a:r>
              <a:r>
                <a:rPr lang="ja-JP" altLang="en-US" sz="1200" baseline="0" dirty="0"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1200" dirty="0"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City</a:t>
              </a:r>
              <a:endParaRPr lang="en-US" sz="1200" dirty="0"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pic>
          <p:nvPicPr>
            <p:cNvPr id="15" name="図 14"/>
            <p:cNvPicPr>
              <a:picLocks noChangeAspect="1"/>
            </p:cNvPicPr>
            <p:nvPr userDrawn="1"/>
          </p:nvPicPr>
          <p:blipFill rotWithShape="1">
            <a:blip r:embed="rId3" cstate="print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242" b="5608"/>
            <a:stretch/>
          </p:blipFill>
          <p:spPr>
            <a:xfrm>
              <a:off x="7485610" y="-14113"/>
              <a:ext cx="641324" cy="655855"/>
            </a:xfrm>
            <a:prstGeom prst="rect">
              <a:avLst/>
            </a:prstGeom>
          </p:spPr>
        </p:pic>
        <p:sp>
          <p:nvSpPr>
            <p:cNvPr id="17" name="Subtitle 2"/>
            <p:cNvSpPr txBox="1">
              <a:spLocks/>
            </p:cNvSpPr>
            <p:nvPr userDrawn="1"/>
          </p:nvSpPr>
          <p:spPr>
            <a:xfrm>
              <a:off x="7860948" y="54786"/>
              <a:ext cx="1308803" cy="39814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2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入間市</a:t>
              </a:r>
              <a:endParaRPr lang="en-US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8645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"/>
            <a:ext cx="7536797" cy="646150"/>
          </a:xfrm>
          <a:gradFill>
            <a:gsLst>
              <a:gs pos="10000">
                <a:srgbClr val="048A14"/>
              </a:gs>
              <a:gs pos="100000">
                <a:schemeClr val="accent1">
                  <a:lumMod val="0"/>
                  <a:lumOff val="100000"/>
                </a:schemeClr>
              </a:gs>
              <a:gs pos="67000">
                <a:srgbClr val="06DC1F"/>
              </a:gs>
            </a:gsLst>
            <a:lin ang="0" scaled="1"/>
          </a:gradFill>
        </p:spPr>
        <p:txBody>
          <a:bodyPr anchor="b">
            <a:normAutofit/>
          </a:bodyPr>
          <a:lstStyle>
            <a:lvl1pPr>
              <a:defRPr sz="20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6480000" y="253859"/>
            <a:ext cx="647437" cy="403847"/>
          </a:xfrm>
          <a:noFill/>
        </p:spPr>
        <p:txBody>
          <a:bodyPr anchor="b"/>
          <a:lstStyle>
            <a:lvl1pPr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defRPr>
            </a:lvl1pPr>
          </a:lstStyle>
          <a:p>
            <a:fld id="{7CBB2185-2232-4DD5-A47D-4275B0AED840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073" y="328350"/>
            <a:ext cx="259407" cy="249167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 userDrawn="1"/>
        </p:nvSpPr>
        <p:spPr>
          <a:xfrm>
            <a:off x="8014755" y="327347"/>
            <a:ext cx="1001190" cy="2895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 err="1"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Iruma</a:t>
            </a:r>
            <a:r>
              <a:rPr lang="ja-JP" altLang="en-US" sz="1200" baseline="0" dirty="0"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City</a:t>
            </a:r>
            <a:endParaRPr lang="en-US" sz="1200" dirty="0">
              <a:latin typeface="Times New Roman" panose="02020603050405020304" pitchFamily="18" charset="0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7" name="Subtitle 2"/>
          <p:cNvSpPr txBox="1">
            <a:spLocks/>
          </p:cNvSpPr>
          <p:nvPr userDrawn="1"/>
        </p:nvSpPr>
        <p:spPr>
          <a:xfrm>
            <a:off x="7860948" y="54786"/>
            <a:ext cx="1308803" cy="398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入間市</a:t>
            </a:r>
            <a:endParaRPr 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42" b="5608"/>
          <a:stretch/>
        </p:blipFill>
        <p:spPr>
          <a:xfrm flipH="1">
            <a:off x="7466962" y="7883"/>
            <a:ext cx="640800" cy="64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486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ED9DEB3-9DFB-1698-BAA3-25EBF44811F2}"/>
              </a:ext>
            </a:extLst>
          </p:cNvPr>
          <p:cNvSpPr txBox="1">
            <a:spLocks/>
          </p:cNvSpPr>
          <p:nvPr userDrawn="1"/>
        </p:nvSpPr>
        <p:spPr>
          <a:xfrm>
            <a:off x="-1" y="0"/>
            <a:ext cx="7536797" cy="914399"/>
          </a:xfrm>
          <a:prstGeom prst="rect">
            <a:avLst/>
          </a:prstGeom>
          <a:gradFill>
            <a:gsLst>
              <a:gs pos="10000">
                <a:srgbClr val="048A14"/>
              </a:gs>
              <a:gs pos="100000">
                <a:schemeClr val="accent1">
                  <a:lumMod val="0"/>
                  <a:lumOff val="100000"/>
                </a:schemeClr>
              </a:gs>
              <a:gs pos="67000">
                <a:srgbClr val="06DC1F"/>
              </a:gs>
            </a:gsLst>
            <a:lin ang="0" scaled="1"/>
          </a:gra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0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gradFill flip="none" rotWithShape="1">
            <a:gsLst>
              <a:gs pos="0">
                <a:srgbClr val="B2FCBB"/>
              </a:gs>
              <a:gs pos="41000">
                <a:srgbClr val="60FA72"/>
              </a:gs>
              <a:gs pos="77000">
                <a:srgbClr val="06DC1F"/>
              </a:gs>
              <a:gs pos="100000">
                <a:srgbClr val="048A14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9875088-94C6-2AFE-3AFD-CA90078E27DF}"/>
              </a:ext>
            </a:extLst>
          </p:cNvPr>
          <p:cNvGrpSpPr/>
          <p:nvPr userDrawn="1"/>
        </p:nvGrpSpPr>
        <p:grpSpPr>
          <a:xfrm>
            <a:off x="6929951" y="-20505"/>
            <a:ext cx="2276144" cy="978736"/>
            <a:chOff x="7536797" y="-20504"/>
            <a:chExt cx="1659451" cy="71356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D57A777B-170A-E10A-1D74-E551C9D0A2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91570" y="375256"/>
              <a:ext cx="259407" cy="249167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77029C12-F43D-70C9-F343-10E6FF1D49E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28" b="13555"/>
            <a:stretch/>
          </p:blipFill>
          <p:spPr>
            <a:xfrm>
              <a:off x="7536797" y="-20504"/>
              <a:ext cx="626142" cy="666654"/>
            </a:xfrm>
            <a:prstGeom prst="rect">
              <a:avLst/>
            </a:prstGeom>
          </p:spPr>
        </p:pic>
        <p:sp>
          <p:nvSpPr>
            <p:cNvPr id="12" name="Subtitle 2">
              <a:extLst>
                <a:ext uri="{FF2B5EF4-FFF2-40B4-BE49-F238E27FC236}">
                  <a16:creationId xmlns:a16="http://schemas.microsoft.com/office/drawing/2014/main" id="{5C660F08-5B8A-DFC9-D202-9684B924F88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051110" y="403535"/>
              <a:ext cx="1001190" cy="28952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400" dirty="0" err="1"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Iruma</a:t>
              </a:r>
              <a:r>
                <a:rPr lang="ja-JP" altLang="en-US" sz="1400" baseline="0" dirty="0"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1400" dirty="0"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City</a:t>
              </a:r>
              <a:endParaRPr lang="en-US" sz="1400" dirty="0"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3" name="Subtitle 2">
              <a:extLst>
                <a:ext uri="{FF2B5EF4-FFF2-40B4-BE49-F238E27FC236}">
                  <a16:creationId xmlns:a16="http://schemas.microsoft.com/office/drawing/2014/main" id="{24FBB5C0-A99C-E013-54A4-2A84A16952A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7887445" y="101692"/>
              <a:ext cx="1308803" cy="39814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入間市</a:t>
              </a:r>
              <a:endParaRPr lang="en-US" sz="2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1860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-1" y="1"/>
            <a:ext cx="7536797" cy="646150"/>
          </a:xfrm>
          <a:gradFill>
            <a:gsLst>
              <a:gs pos="10000">
                <a:srgbClr val="048A14"/>
              </a:gs>
              <a:gs pos="100000">
                <a:schemeClr val="accent1">
                  <a:lumMod val="0"/>
                  <a:lumOff val="100000"/>
                </a:schemeClr>
              </a:gs>
              <a:gs pos="67000">
                <a:srgbClr val="06DC1F"/>
              </a:gs>
            </a:gsLst>
            <a:lin ang="0" scaled="1"/>
          </a:gradFill>
        </p:spPr>
        <p:txBody>
          <a:bodyPr anchor="b">
            <a:normAutofit/>
          </a:bodyPr>
          <a:lstStyle>
            <a:lvl1pPr>
              <a:defRPr sz="20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grpSp>
        <p:nvGrpSpPr>
          <p:cNvPr id="7" name="グループ化 6"/>
          <p:cNvGrpSpPr/>
          <p:nvPr userDrawn="1"/>
        </p:nvGrpSpPr>
        <p:grpSpPr>
          <a:xfrm>
            <a:off x="7536797" y="-20504"/>
            <a:ext cx="1632954" cy="666654"/>
            <a:chOff x="7536797" y="-20504"/>
            <a:chExt cx="1632954" cy="666654"/>
          </a:xfrm>
        </p:grpSpPr>
        <p:pic>
          <p:nvPicPr>
            <p:cNvPr id="8" name="図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65073" y="328350"/>
              <a:ext cx="259407" cy="249167"/>
            </a:xfrm>
            <a:prstGeom prst="rect">
              <a:avLst/>
            </a:prstGeom>
          </p:spPr>
        </p:pic>
        <p:pic>
          <p:nvPicPr>
            <p:cNvPr id="9" name="図 8"/>
            <p:cNvPicPr>
              <a:picLocks noChangeAspect="1"/>
            </p:cNvPicPr>
            <p:nvPr userDrawn="1"/>
          </p:nvPicPr>
          <p:blipFill rotWithShape="1">
            <a:blip r:embed="rId3" cstate="print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28" b="13555"/>
            <a:stretch/>
          </p:blipFill>
          <p:spPr>
            <a:xfrm>
              <a:off x="7536797" y="-20504"/>
              <a:ext cx="626142" cy="666654"/>
            </a:xfrm>
            <a:prstGeom prst="rect">
              <a:avLst/>
            </a:prstGeom>
          </p:spPr>
        </p:pic>
        <p:sp>
          <p:nvSpPr>
            <p:cNvPr id="10" name="Subtitle 2"/>
            <p:cNvSpPr txBox="1">
              <a:spLocks/>
            </p:cNvSpPr>
            <p:nvPr userDrawn="1"/>
          </p:nvSpPr>
          <p:spPr>
            <a:xfrm>
              <a:off x="8014755" y="327347"/>
              <a:ext cx="1001190" cy="28952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 err="1"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Iruma</a:t>
              </a:r>
              <a:r>
                <a:rPr lang="ja-JP" altLang="en-US" sz="1200" baseline="0" dirty="0"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1200" dirty="0"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City</a:t>
              </a:r>
              <a:endParaRPr lang="en-US" sz="1200" dirty="0"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1" name="Subtitle 2"/>
            <p:cNvSpPr txBox="1">
              <a:spLocks/>
            </p:cNvSpPr>
            <p:nvPr userDrawn="1"/>
          </p:nvSpPr>
          <p:spPr>
            <a:xfrm>
              <a:off x="7860948" y="54786"/>
              <a:ext cx="1308803" cy="39814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2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入間市</a:t>
              </a:r>
              <a:endParaRPr lang="en-US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2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6480000" y="253859"/>
            <a:ext cx="647437" cy="403847"/>
          </a:xfrm>
        </p:spPr>
        <p:txBody>
          <a:bodyPr anchor="b"/>
          <a:lstStyle>
            <a:lvl1pPr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defRPr>
            </a:lvl1pPr>
          </a:lstStyle>
          <a:p>
            <a:fld id="{7CBB2185-2232-4DD5-A47D-4275B0AED840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7936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-1" y="1"/>
            <a:ext cx="7536797" cy="646150"/>
          </a:xfrm>
          <a:gradFill>
            <a:gsLst>
              <a:gs pos="10000">
                <a:srgbClr val="048A14"/>
              </a:gs>
              <a:gs pos="100000">
                <a:schemeClr val="accent1">
                  <a:lumMod val="0"/>
                  <a:lumOff val="100000"/>
                </a:schemeClr>
              </a:gs>
              <a:gs pos="67000">
                <a:srgbClr val="06DC1F"/>
              </a:gs>
            </a:gsLst>
            <a:lin ang="0" scaled="1"/>
          </a:gradFill>
        </p:spPr>
        <p:txBody>
          <a:bodyPr anchor="b">
            <a:normAutofit/>
          </a:bodyPr>
          <a:lstStyle>
            <a:lvl1pPr>
              <a:defRPr sz="20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12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6480000" y="253859"/>
            <a:ext cx="647437" cy="403847"/>
          </a:xfrm>
        </p:spPr>
        <p:txBody>
          <a:bodyPr anchor="b"/>
          <a:lstStyle>
            <a:lvl1pPr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defRPr>
            </a:lvl1pPr>
          </a:lstStyle>
          <a:p>
            <a:fld id="{7CBB2185-2232-4DD5-A47D-4275B0AED840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3" name="グループ化 12"/>
          <p:cNvGrpSpPr/>
          <p:nvPr userDrawn="1"/>
        </p:nvGrpSpPr>
        <p:grpSpPr>
          <a:xfrm>
            <a:off x="7634904" y="-14113"/>
            <a:ext cx="1534847" cy="655855"/>
            <a:chOff x="7634904" y="-14113"/>
            <a:chExt cx="1534847" cy="655855"/>
          </a:xfrm>
        </p:grpSpPr>
        <p:pic>
          <p:nvPicPr>
            <p:cNvPr id="14" name="図 1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65073" y="328350"/>
              <a:ext cx="259407" cy="249167"/>
            </a:xfrm>
            <a:prstGeom prst="rect">
              <a:avLst/>
            </a:prstGeom>
          </p:spPr>
        </p:pic>
        <p:sp>
          <p:nvSpPr>
            <p:cNvPr id="15" name="Subtitle 2"/>
            <p:cNvSpPr txBox="1">
              <a:spLocks/>
            </p:cNvSpPr>
            <p:nvPr userDrawn="1"/>
          </p:nvSpPr>
          <p:spPr>
            <a:xfrm>
              <a:off x="8014755" y="327347"/>
              <a:ext cx="1001190" cy="28952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 err="1"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Iruma</a:t>
              </a:r>
              <a:r>
                <a:rPr lang="ja-JP" altLang="en-US" sz="1200" baseline="0" dirty="0"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1200" dirty="0"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City</a:t>
              </a:r>
              <a:endParaRPr lang="en-US" sz="1200" dirty="0"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pic>
          <p:nvPicPr>
            <p:cNvPr id="16" name="図 15"/>
            <p:cNvPicPr>
              <a:picLocks noChangeAspect="1"/>
            </p:cNvPicPr>
            <p:nvPr userDrawn="1"/>
          </p:nvPicPr>
          <p:blipFill rotWithShape="1">
            <a:blip r:embed="rId3" cstate="print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242" b="5608"/>
            <a:stretch/>
          </p:blipFill>
          <p:spPr>
            <a:xfrm>
              <a:off x="7634904" y="-14113"/>
              <a:ext cx="641324" cy="655855"/>
            </a:xfrm>
            <a:prstGeom prst="rect">
              <a:avLst/>
            </a:prstGeom>
          </p:spPr>
        </p:pic>
        <p:sp>
          <p:nvSpPr>
            <p:cNvPr id="17" name="Subtitle 2"/>
            <p:cNvSpPr txBox="1">
              <a:spLocks/>
            </p:cNvSpPr>
            <p:nvPr userDrawn="1"/>
          </p:nvSpPr>
          <p:spPr>
            <a:xfrm>
              <a:off x="7860948" y="54786"/>
              <a:ext cx="1308803" cy="39814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2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入間市</a:t>
              </a:r>
              <a:endParaRPr lang="en-US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9226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-1" y="1"/>
            <a:ext cx="7536797" cy="646150"/>
          </a:xfrm>
          <a:gradFill>
            <a:gsLst>
              <a:gs pos="10000">
                <a:srgbClr val="048A14"/>
              </a:gs>
              <a:gs pos="100000">
                <a:schemeClr val="accent1">
                  <a:lumMod val="0"/>
                  <a:lumOff val="100000"/>
                </a:schemeClr>
              </a:gs>
              <a:gs pos="67000">
                <a:srgbClr val="06DC1F"/>
              </a:gs>
            </a:gsLst>
            <a:lin ang="0" scaled="1"/>
          </a:gradFill>
        </p:spPr>
        <p:txBody>
          <a:bodyPr anchor="b">
            <a:normAutofit/>
          </a:bodyPr>
          <a:lstStyle>
            <a:lvl1pPr>
              <a:defRPr sz="20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12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6480000" y="253859"/>
            <a:ext cx="647437" cy="403847"/>
          </a:xfrm>
        </p:spPr>
        <p:txBody>
          <a:bodyPr anchor="b"/>
          <a:lstStyle>
            <a:lvl1pPr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defRPr>
            </a:lvl1pPr>
          </a:lstStyle>
          <a:p>
            <a:fld id="{7CBB2185-2232-4DD5-A47D-4275B0AED840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073" y="328350"/>
            <a:ext cx="259407" cy="249167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 userDrawn="1"/>
        </p:nvSpPr>
        <p:spPr>
          <a:xfrm>
            <a:off x="8014755" y="327347"/>
            <a:ext cx="1001190" cy="2895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 err="1"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Iruma</a:t>
            </a:r>
            <a:r>
              <a:rPr lang="ja-JP" altLang="en-US" sz="1200" baseline="0" dirty="0"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City</a:t>
            </a:r>
            <a:endParaRPr lang="en-US" sz="1200" dirty="0">
              <a:latin typeface="Times New Roman" panose="02020603050405020304" pitchFamily="18" charset="0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1" name="Subtitle 2"/>
          <p:cNvSpPr txBox="1">
            <a:spLocks/>
          </p:cNvSpPr>
          <p:nvPr userDrawn="1"/>
        </p:nvSpPr>
        <p:spPr>
          <a:xfrm>
            <a:off x="7860948" y="54786"/>
            <a:ext cx="1308803" cy="398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入間市</a:t>
            </a:r>
            <a:endParaRPr 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42" b="5608"/>
          <a:stretch/>
        </p:blipFill>
        <p:spPr>
          <a:xfrm flipH="1">
            <a:off x="7485624" y="7883"/>
            <a:ext cx="640800" cy="64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167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9B061DA6-8292-75DF-8A6E-4429898275CE}"/>
              </a:ext>
            </a:extLst>
          </p:cNvPr>
          <p:cNvSpPr/>
          <p:nvPr userDrawn="1"/>
        </p:nvSpPr>
        <p:spPr>
          <a:xfrm>
            <a:off x="-1429966" y="746656"/>
            <a:ext cx="5273222" cy="5279350"/>
          </a:xfrm>
          <a:prstGeom prst="ellipse">
            <a:avLst/>
          </a:prstGeom>
          <a:solidFill>
            <a:srgbClr val="005D03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55E2130-C09F-D64F-FFED-DC1E915BF101}"/>
              </a:ext>
            </a:extLst>
          </p:cNvPr>
          <p:cNvGrpSpPr/>
          <p:nvPr userDrawn="1"/>
        </p:nvGrpSpPr>
        <p:grpSpPr>
          <a:xfrm>
            <a:off x="2913815" y="229816"/>
            <a:ext cx="2857157" cy="5004028"/>
            <a:chOff x="2847598" y="421745"/>
            <a:chExt cx="2857157" cy="5004028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A39CC533-5E1E-43C6-B4F1-59D5C9214260}"/>
                </a:ext>
              </a:extLst>
            </p:cNvPr>
            <p:cNvSpPr/>
            <p:nvPr userDrawn="1"/>
          </p:nvSpPr>
          <p:spPr>
            <a:xfrm>
              <a:off x="2847598" y="541618"/>
              <a:ext cx="1635957" cy="1383771"/>
            </a:xfrm>
            <a:prstGeom prst="ellipse">
              <a:avLst/>
            </a:prstGeom>
            <a:solidFill>
              <a:srgbClr val="005D03"/>
            </a:solidFill>
            <a:ln>
              <a:solidFill>
                <a:schemeClr val="bg1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CFBAF3F6-45D5-889D-662A-9F6B2A724AF3}"/>
                </a:ext>
              </a:extLst>
            </p:cNvPr>
            <p:cNvSpPr/>
            <p:nvPr userDrawn="1"/>
          </p:nvSpPr>
          <p:spPr>
            <a:xfrm>
              <a:off x="4068798" y="2194489"/>
              <a:ext cx="1635957" cy="1383771"/>
            </a:xfrm>
            <a:prstGeom prst="ellipse">
              <a:avLst/>
            </a:prstGeom>
            <a:solidFill>
              <a:srgbClr val="005D03"/>
            </a:solidFill>
            <a:ln>
              <a:solidFill>
                <a:schemeClr val="bg1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1075A482-D53D-54B3-6126-C4489FEFD27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242" b="5608"/>
            <a:stretch/>
          </p:blipFill>
          <p:spPr>
            <a:xfrm rot="19981187" flipH="1">
              <a:off x="3601224" y="421745"/>
              <a:ext cx="640800" cy="649823"/>
            </a:xfrm>
            <a:prstGeom prst="rect">
              <a:avLst/>
            </a:prstGeom>
          </p:spPr>
        </p:pic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48724FAB-A0AA-70CF-BD6B-F35E935B4F36}"/>
                </a:ext>
              </a:extLst>
            </p:cNvPr>
            <p:cNvSpPr/>
            <p:nvPr userDrawn="1"/>
          </p:nvSpPr>
          <p:spPr>
            <a:xfrm>
              <a:off x="3833434" y="4042002"/>
              <a:ext cx="1635957" cy="1383771"/>
            </a:xfrm>
            <a:prstGeom prst="ellipse">
              <a:avLst/>
            </a:prstGeom>
            <a:solidFill>
              <a:srgbClr val="005D03"/>
            </a:solidFill>
            <a:ln>
              <a:solidFill>
                <a:schemeClr val="bg1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楕円 5">
            <a:extLst>
              <a:ext uri="{FF2B5EF4-FFF2-40B4-BE49-F238E27FC236}">
                <a16:creationId xmlns:a16="http://schemas.microsoft.com/office/drawing/2014/main" id="{9F2E766E-B83D-1881-2A6B-B6AFEDA9D361}"/>
              </a:ext>
            </a:extLst>
          </p:cNvPr>
          <p:cNvSpPr/>
          <p:nvPr userDrawn="1"/>
        </p:nvSpPr>
        <p:spPr>
          <a:xfrm>
            <a:off x="2853216" y="5334120"/>
            <a:ext cx="1635957" cy="1383771"/>
          </a:xfrm>
          <a:prstGeom prst="ellipse">
            <a:avLst/>
          </a:prstGeom>
          <a:solidFill>
            <a:srgbClr val="005D03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D1027ACF-C4E4-B28D-D19E-D1E517FC66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28" b="13555"/>
          <a:stretch/>
        </p:blipFill>
        <p:spPr>
          <a:xfrm rot="20826944">
            <a:off x="2927641" y="5072877"/>
            <a:ext cx="626142" cy="666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537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B2185-2232-4DD5-A47D-4275B0AED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0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63" r:id="rId5"/>
    <p:sldLayoutId id="2147483666" r:id="rId6"/>
    <p:sldLayoutId id="2147483674" r:id="rId7"/>
    <p:sldLayoutId id="2147483675" r:id="rId8"/>
    <p:sldLayoutId id="2147483667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emf"/><Relationship Id="rId4" Type="http://schemas.openxmlformats.org/officeDocument/2006/relationships/image" Target="../media/image1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emf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2ADD43-8CB3-0EB6-F77E-F2B35330C20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34978" y="2277505"/>
            <a:ext cx="7886700" cy="148431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ビジョン策定・料金改定に係る</a:t>
            </a:r>
            <a:br>
              <a:rPr kumimoji="1" lang="en-US" altLang="ja-JP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上下水道審議会</a:t>
            </a:r>
            <a:endParaRPr kumimoji="1" lang="ja-JP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A76027B-5508-68E6-D274-7FCD55AAE8B5}"/>
              </a:ext>
            </a:extLst>
          </p:cNvPr>
          <p:cNvSpPr txBox="1"/>
          <p:nvPr/>
        </p:nvSpPr>
        <p:spPr>
          <a:xfrm>
            <a:off x="3552433" y="4006373"/>
            <a:ext cx="2166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水道事業</a:t>
            </a:r>
            <a:r>
              <a: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6CAC31-6BDD-F3C5-587B-37D86BB5BBCD}"/>
              </a:ext>
            </a:extLst>
          </p:cNvPr>
          <p:cNvSpPr txBox="1"/>
          <p:nvPr/>
        </p:nvSpPr>
        <p:spPr>
          <a:xfrm>
            <a:off x="6291994" y="4864819"/>
            <a:ext cx="3136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令和７年度 第４回資料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14D5C86-EBBD-3FC2-E8F3-75D61E95EFC4}"/>
              </a:ext>
            </a:extLst>
          </p:cNvPr>
          <p:cNvSpPr txBox="1"/>
          <p:nvPr/>
        </p:nvSpPr>
        <p:spPr>
          <a:xfrm>
            <a:off x="7678882" y="30133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資料</a:t>
            </a:r>
            <a:r>
              <a:rPr lang="ja-JP" altLang="en-US" sz="2400" b="1" dirty="0"/>
              <a:t>２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56567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CC00E2-13BA-96B1-9D3F-04812ECF7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05B6E6D9-015B-AE61-50C5-7D562AB272E7}"/>
              </a:ext>
            </a:extLst>
          </p:cNvPr>
          <p:cNvGraphicFramePr>
            <a:graphicFrameLocks noGrp="1"/>
          </p:cNvGraphicFramePr>
          <p:nvPr/>
        </p:nvGraphicFramePr>
        <p:xfrm>
          <a:off x="3763342" y="1401341"/>
          <a:ext cx="4037928" cy="5377651"/>
        </p:xfrm>
        <a:graphic>
          <a:graphicData uri="http://schemas.openxmlformats.org/drawingml/2006/table">
            <a:tbl>
              <a:tblPr/>
              <a:tblGrid>
                <a:gridCol w="1280170">
                  <a:extLst>
                    <a:ext uri="{9D8B030D-6E8A-4147-A177-3AD203B41FA5}">
                      <a16:colId xmlns:a16="http://schemas.microsoft.com/office/drawing/2014/main" val="790139331"/>
                    </a:ext>
                  </a:extLst>
                </a:gridCol>
                <a:gridCol w="1392886">
                  <a:extLst>
                    <a:ext uri="{9D8B030D-6E8A-4147-A177-3AD203B41FA5}">
                      <a16:colId xmlns:a16="http://schemas.microsoft.com/office/drawing/2014/main" val="3552819159"/>
                    </a:ext>
                  </a:extLst>
                </a:gridCol>
                <a:gridCol w="1364872">
                  <a:extLst>
                    <a:ext uri="{9D8B030D-6E8A-4147-A177-3AD203B41FA5}">
                      <a16:colId xmlns:a16="http://schemas.microsoft.com/office/drawing/2014/main" val="1280022853"/>
                    </a:ext>
                  </a:extLst>
                </a:gridCol>
              </a:tblGrid>
              <a:tr h="475992">
                <a:tc>
                  <a:txBody>
                    <a:bodyPr/>
                    <a:lstStyle/>
                    <a:p>
                      <a:pPr algn="ctr" latinLnBrk="1"/>
                      <a:r>
                        <a:rPr lang="ja-JP" altLang="en-US" sz="1800" b="1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従量料金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ja-JP" altLang="en-US" sz="1800" b="1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使用水量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ja-JP" altLang="en-US" sz="1800" b="1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１㎥につき</a:t>
                      </a:r>
                      <a:endParaRPr lang="zh-TW" altLang="en-US" sz="1800" b="1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334247"/>
                  </a:ext>
                </a:extLst>
              </a:tr>
              <a:tr h="475992">
                <a:tc rowSpan="7">
                  <a:txBody>
                    <a:bodyPr/>
                    <a:lstStyle/>
                    <a:p>
                      <a:pPr latinLnBrk="1"/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一般用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/>
                        <a:t>1</a:t>
                      </a:r>
                      <a:r>
                        <a:rPr lang="ja-JP" altLang="en-US" dirty="0"/>
                        <a:t>～</a:t>
                      </a:r>
                      <a:r>
                        <a:rPr lang="en-US" altLang="ja-JP" dirty="0"/>
                        <a:t>10</a:t>
                      </a:r>
                      <a:r>
                        <a:rPr lang="ja-JP" altLang="en-US" dirty="0"/>
                        <a:t>㎥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575254"/>
                  </a:ext>
                </a:extLst>
              </a:tr>
              <a:tr h="475992">
                <a:tc vMerge="1">
                  <a:txBody>
                    <a:bodyPr/>
                    <a:lstStyle/>
                    <a:p>
                      <a:pPr latinLnBrk="1"/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11</a:t>
                      </a: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～</a:t>
                      </a: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20</a:t>
                      </a: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㎥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88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783802"/>
                  </a:ext>
                </a:extLst>
              </a:tr>
              <a:tr h="475992">
                <a:tc vMerge="1">
                  <a:txBody>
                    <a:bodyPr/>
                    <a:lstStyle/>
                    <a:p>
                      <a:pPr latinLnBrk="1"/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21</a:t>
                      </a: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～</a:t>
                      </a: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40</a:t>
                      </a: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㎥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165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7725100"/>
                  </a:ext>
                </a:extLst>
              </a:tr>
              <a:tr h="475992">
                <a:tc vMerge="1">
                  <a:txBody>
                    <a:bodyPr/>
                    <a:lstStyle/>
                    <a:p>
                      <a:pPr latinLnBrk="1"/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41</a:t>
                      </a: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～</a:t>
                      </a: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80</a:t>
                      </a: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㎥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231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381148"/>
                  </a:ext>
                </a:extLst>
              </a:tr>
              <a:tr h="475992">
                <a:tc vMerge="1">
                  <a:txBody>
                    <a:bodyPr/>
                    <a:lstStyle/>
                    <a:p>
                      <a:pPr latinLnBrk="1"/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81</a:t>
                      </a: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～</a:t>
                      </a: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200</a:t>
                      </a: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㎥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308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802487"/>
                  </a:ext>
                </a:extLst>
              </a:tr>
              <a:tr h="475992">
                <a:tc vMerge="1">
                  <a:txBody>
                    <a:bodyPr/>
                    <a:lstStyle/>
                    <a:p>
                      <a:pPr latinLnBrk="1"/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201</a:t>
                      </a: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～</a:t>
                      </a: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500</a:t>
                      </a: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㎥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396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130190"/>
                  </a:ext>
                </a:extLst>
              </a:tr>
              <a:tr h="1438105">
                <a:tc vMerge="1">
                  <a:txBody>
                    <a:bodyPr/>
                    <a:lstStyle/>
                    <a:p>
                      <a:pPr latinLnBrk="1"/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メイリオ" panose="020B0604030504040204" pitchFamily="50" charset="-128"/>
                          <a:cs typeface="+mn-cs"/>
                        </a:rPr>
                        <a:t>501</a:t>
                      </a: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㎥～</a:t>
                      </a:r>
                      <a:endParaRPr kumimoji="1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462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796866"/>
                  </a:ext>
                </a:extLst>
              </a:tr>
              <a:tr h="475992">
                <a:tc>
                  <a:txBody>
                    <a:bodyPr/>
                    <a:lstStyle/>
                    <a:p>
                      <a:pPr latinLnBrk="1"/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公衆</a:t>
                      </a:r>
                      <a:endParaRPr lang="en-US" altLang="ja-JP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latinLnBrk="1"/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浴場用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/>
                        <a:t>201</a:t>
                      </a:r>
                      <a:r>
                        <a:rPr lang="ja-JP" altLang="en-US" dirty="0"/>
                        <a:t>㎥</a:t>
                      </a: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endParaRPr lang="ja-JP" altLang="en-US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187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4499243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276EADE8-9595-0965-171A-7CDD54F32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/>
              <a:t>２．水道料金の改定案</a:t>
            </a: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A28B4A7-B54F-92F3-89C4-423604D84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8</a:t>
            </a:r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289FB05-CC42-1B00-6756-1339378C005F}"/>
              </a:ext>
            </a:extLst>
          </p:cNvPr>
          <p:cNvSpPr txBox="1"/>
          <p:nvPr/>
        </p:nvSpPr>
        <p:spPr>
          <a:xfrm>
            <a:off x="5638743" y="973992"/>
            <a:ext cx="27911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/>
              <a:t>前回審議会のケース３　　</a:t>
            </a:r>
            <a:endParaRPr lang="en-US" altLang="ja-JP" sz="1400" b="1" dirty="0"/>
          </a:p>
          <a:p>
            <a:endParaRPr lang="ja-JP" altLang="en-US" sz="1400" b="1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34FFD9C-9362-40B6-6811-B90FE3AF1847}"/>
              </a:ext>
            </a:extLst>
          </p:cNvPr>
          <p:cNvGrpSpPr/>
          <p:nvPr/>
        </p:nvGrpSpPr>
        <p:grpSpPr>
          <a:xfrm>
            <a:off x="8000773" y="1033584"/>
            <a:ext cx="1031491" cy="1031132"/>
            <a:chOff x="7451920" y="1643974"/>
            <a:chExt cx="1325102" cy="1031132"/>
          </a:xfrm>
        </p:grpSpPr>
        <p:sp>
          <p:nvSpPr>
            <p:cNvPr id="8" name="吹き出し: 円形 7">
              <a:extLst>
                <a:ext uri="{FF2B5EF4-FFF2-40B4-BE49-F238E27FC236}">
                  <a16:creationId xmlns:a16="http://schemas.microsoft.com/office/drawing/2014/main" id="{B74EBBB5-0DEF-AFC2-32D4-FE3274E70A80}"/>
                </a:ext>
              </a:extLst>
            </p:cNvPr>
            <p:cNvSpPr/>
            <p:nvPr/>
          </p:nvSpPr>
          <p:spPr>
            <a:xfrm>
              <a:off x="7451920" y="1643974"/>
              <a:ext cx="1325102" cy="1031132"/>
            </a:xfrm>
            <a:prstGeom prst="wedgeEllipseCallout">
              <a:avLst>
                <a:gd name="adj1" fmla="val -74649"/>
                <a:gd name="adj2" fmla="val 51179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F89931C-ECBF-C12A-2BA2-90072CEA3762}"/>
                </a:ext>
              </a:extLst>
            </p:cNvPr>
            <p:cNvSpPr txBox="1"/>
            <p:nvPr/>
          </p:nvSpPr>
          <p:spPr>
            <a:xfrm>
              <a:off x="7622452" y="1974874"/>
              <a:ext cx="10240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b="1" dirty="0"/>
                <a:t>新設</a:t>
              </a:r>
              <a:endParaRPr lang="ja-JP" altLang="en-US" sz="1400" b="1" dirty="0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9238090-DAD9-698C-C975-40057269E4FB}"/>
              </a:ext>
            </a:extLst>
          </p:cNvPr>
          <p:cNvSpPr txBox="1"/>
          <p:nvPr/>
        </p:nvSpPr>
        <p:spPr>
          <a:xfrm>
            <a:off x="574215" y="792913"/>
            <a:ext cx="3714478" cy="461665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水道料金表（案）</a:t>
            </a: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F8A6B254-5DE5-C358-D350-681108233B97}"/>
              </a:ext>
            </a:extLst>
          </p:cNvPr>
          <p:cNvGraphicFramePr>
            <a:graphicFrameLocks noGrp="1"/>
          </p:cNvGraphicFramePr>
          <p:nvPr/>
        </p:nvGraphicFramePr>
        <p:xfrm>
          <a:off x="282198" y="1401341"/>
          <a:ext cx="3375181" cy="5377651"/>
        </p:xfrm>
        <a:graphic>
          <a:graphicData uri="http://schemas.openxmlformats.org/drawingml/2006/table">
            <a:tbl>
              <a:tblPr/>
              <a:tblGrid>
                <a:gridCol w="1185011">
                  <a:extLst>
                    <a:ext uri="{9D8B030D-6E8A-4147-A177-3AD203B41FA5}">
                      <a16:colId xmlns:a16="http://schemas.microsoft.com/office/drawing/2014/main" val="790139331"/>
                    </a:ext>
                  </a:extLst>
                </a:gridCol>
                <a:gridCol w="904461">
                  <a:extLst>
                    <a:ext uri="{9D8B030D-6E8A-4147-A177-3AD203B41FA5}">
                      <a16:colId xmlns:a16="http://schemas.microsoft.com/office/drawing/2014/main" val="3552819159"/>
                    </a:ext>
                  </a:extLst>
                </a:gridCol>
                <a:gridCol w="1285709">
                  <a:extLst>
                    <a:ext uri="{9D8B030D-6E8A-4147-A177-3AD203B41FA5}">
                      <a16:colId xmlns:a16="http://schemas.microsoft.com/office/drawing/2014/main" val="1280022853"/>
                    </a:ext>
                  </a:extLst>
                </a:gridCol>
              </a:tblGrid>
              <a:tr h="475992">
                <a:tc>
                  <a:txBody>
                    <a:bodyPr/>
                    <a:lstStyle/>
                    <a:p>
                      <a:pPr algn="ctr" latinLnBrk="1"/>
                      <a:r>
                        <a:rPr lang="ja-JP" altLang="en-US" sz="1800" b="1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基本料金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ja-JP" altLang="en-US" sz="1800" b="1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口径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ja-JP" altLang="en-US" sz="1800" b="1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</a:t>
                      </a:r>
                      <a:r>
                        <a:rPr lang="zh-TW" altLang="en-US" sz="1800" b="1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額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334247"/>
                  </a:ext>
                </a:extLst>
              </a:tr>
              <a:tr h="475992">
                <a:tc rowSpan="9">
                  <a:txBody>
                    <a:bodyPr/>
                    <a:lstStyle/>
                    <a:p>
                      <a:pPr latinLnBrk="1"/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一般用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13mm</a:t>
                      </a:r>
                      <a:endParaRPr lang="ja-JP" altLang="en-US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1,320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575254"/>
                  </a:ext>
                </a:extLst>
              </a:tr>
              <a:tr h="475992">
                <a:tc vMerge="1">
                  <a:txBody>
                    <a:bodyPr/>
                    <a:lstStyle/>
                    <a:p>
                      <a:pPr latinLnBrk="1"/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20mm</a:t>
                      </a:r>
                      <a:endParaRPr lang="ja-JP" altLang="en-US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1,760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783802"/>
                  </a:ext>
                </a:extLst>
              </a:tr>
              <a:tr h="475992">
                <a:tc vMerge="1">
                  <a:txBody>
                    <a:bodyPr/>
                    <a:lstStyle/>
                    <a:p>
                      <a:pPr latinLnBrk="1"/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25mm</a:t>
                      </a:r>
                      <a:endParaRPr lang="ja-JP" altLang="en-US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3,960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7725100"/>
                  </a:ext>
                </a:extLst>
              </a:tr>
              <a:tr h="475992">
                <a:tc vMerge="1">
                  <a:txBody>
                    <a:bodyPr/>
                    <a:lstStyle/>
                    <a:p>
                      <a:pPr latinLnBrk="1"/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30mm</a:t>
                      </a:r>
                      <a:endParaRPr lang="ja-JP" altLang="en-US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6,160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381148"/>
                  </a:ext>
                </a:extLst>
              </a:tr>
              <a:tr h="475992">
                <a:tc vMerge="1">
                  <a:txBody>
                    <a:bodyPr/>
                    <a:lstStyle/>
                    <a:p>
                      <a:pPr latinLnBrk="1"/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40mm</a:t>
                      </a:r>
                      <a:endParaRPr lang="ja-JP" altLang="en-US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14,520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802487"/>
                  </a:ext>
                </a:extLst>
              </a:tr>
              <a:tr h="475992">
                <a:tc vMerge="1">
                  <a:txBody>
                    <a:bodyPr/>
                    <a:lstStyle/>
                    <a:p>
                      <a:pPr latinLnBrk="1"/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50mm</a:t>
                      </a:r>
                      <a:endParaRPr lang="ja-JP" altLang="en-US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43,560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130190"/>
                  </a:ext>
                </a:extLst>
              </a:tr>
              <a:tr h="486121">
                <a:tc vMerge="1">
                  <a:txBody>
                    <a:bodyPr/>
                    <a:lstStyle/>
                    <a:p>
                      <a:pPr latinLnBrk="1"/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75mm</a:t>
                      </a:r>
                      <a:endParaRPr lang="ja-JP" altLang="en-US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52,800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796866"/>
                  </a:ext>
                </a:extLst>
              </a:tr>
              <a:tr h="475992">
                <a:tc vMerge="1">
                  <a:txBody>
                    <a:bodyPr/>
                    <a:lstStyle/>
                    <a:p>
                      <a:pPr latinLnBrk="1"/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100mm</a:t>
                      </a:r>
                      <a:endParaRPr lang="ja-JP" altLang="en-US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87,120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6999568"/>
                  </a:ext>
                </a:extLst>
              </a:tr>
              <a:tr h="475992">
                <a:tc vMerge="1">
                  <a:txBody>
                    <a:bodyPr/>
                    <a:lstStyle/>
                    <a:p>
                      <a:pPr latinLnBrk="1"/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150mm</a:t>
                      </a:r>
                      <a:endParaRPr lang="ja-JP" altLang="en-US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203,940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9602975"/>
                  </a:ext>
                </a:extLst>
              </a:tr>
              <a:tr h="475992">
                <a:tc>
                  <a:txBody>
                    <a:bodyPr/>
                    <a:lstStyle/>
                    <a:p>
                      <a:pPr latinLnBrk="1"/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公衆</a:t>
                      </a:r>
                      <a:endParaRPr lang="en-US" altLang="ja-JP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latinLnBrk="1"/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浴場用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200</a:t>
                      </a:r>
                      <a:r>
                        <a:rPr lang="ja-JP" altLang="en-US" dirty="0"/>
                        <a:t>㎥まで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52,800</a:t>
                      </a:r>
                      <a:r>
                        <a:rPr lang="ja-JP" altLang="en-US" sz="18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18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4499243"/>
                  </a:ext>
                </a:extLst>
              </a:tr>
            </a:tbl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EAFB720-7BA8-C17B-22A2-50A3A6B6B529}"/>
              </a:ext>
            </a:extLst>
          </p:cNvPr>
          <p:cNvSpPr txBox="1"/>
          <p:nvPr/>
        </p:nvSpPr>
        <p:spPr>
          <a:xfrm>
            <a:off x="4288693" y="1010940"/>
            <a:ext cx="1350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か月、税込</a:t>
            </a:r>
          </a:p>
        </p:txBody>
      </p:sp>
    </p:spTree>
    <p:extLst>
      <p:ext uri="{BB962C8B-B14F-4D97-AF65-F5344CB8AC3E}">
        <p14:creationId xmlns:p14="http://schemas.microsoft.com/office/powerpoint/2010/main" val="3716846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C7CC33-3021-C83B-427E-C2A9DC784C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96BE1702-789D-5C0B-456E-E5F36073DCC5}"/>
              </a:ext>
            </a:extLst>
          </p:cNvPr>
          <p:cNvSpPr/>
          <p:nvPr/>
        </p:nvSpPr>
        <p:spPr>
          <a:xfrm flipV="1">
            <a:off x="5406722" y="3977656"/>
            <a:ext cx="3476111" cy="12804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160FBC52-DE56-3C4E-3609-4F302D710CDA}"/>
              </a:ext>
            </a:extLst>
          </p:cNvPr>
          <p:cNvSpPr/>
          <p:nvPr/>
        </p:nvSpPr>
        <p:spPr>
          <a:xfrm flipV="1">
            <a:off x="3337587" y="2334590"/>
            <a:ext cx="3419054" cy="108743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01B7D20-2171-9DB5-071E-92CDFD585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/>
              <a:t>２．水道料金の改定案</a:t>
            </a: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905CBA-57D6-880E-AD42-125C662E5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9</a:t>
            </a:r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E3FA4BF-21C1-BF19-4195-8D8916BCF660}"/>
              </a:ext>
            </a:extLst>
          </p:cNvPr>
          <p:cNvSpPr txBox="1"/>
          <p:nvPr/>
        </p:nvSpPr>
        <p:spPr>
          <a:xfrm>
            <a:off x="5641714" y="4091079"/>
            <a:ext cx="386398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b="1" dirty="0">
                <a:solidFill>
                  <a:schemeClr val="accent3"/>
                </a:solidFill>
              </a:rPr>
              <a:t>従量料金は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ja-JP" altLang="en-US" sz="2000" b="1" dirty="0">
                <a:solidFill>
                  <a:srgbClr val="FF0000"/>
                </a:solidFill>
              </a:rPr>
              <a:t>該当する区分の単価</a:t>
            </a:r>
            <a:r>
              <a:rPr lang="ja-JP" altLang="en-US" sz="2000" b="1" dirty="0">
                <a:solidFill>
                  <a:schemeClr val="accent3"/>
                </a:solidFill>
              </a:rPr>
              <a:t>に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ja-JP" altLang="en-US" sz="2000" b="1" dirty="0">
                <a:solidFill>
                  <a:srgbClr val="FF0000"/>
                </a:solidFill>
              </a:rPr>
              <a:t>水量</a:t>
            </a:r>
            <a:r>
              <a:rPr lang="ja-JP" altLang="en-US" sz="2000" b="1" dirty="0">
                <a:solidFill>
                  <a:schemeClr val="accent3"/>
                </a:solidFill>
              </a:rPr>
              <a:t>をかけて上乗せします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endParaRPr lang="ja-JP" altLang="en-US" sz="2000" b="1" dirty="0">
              <a:solidFill>
                <a:schemeClr val="accent3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8E58291-6B9A-58E7-C37C-8560C2A86E41}"/>
              </a:ext>
            </a:extLst>
          </p:cNvPr>
          <p:cNvSpPr txBox="1"/>
          <p:nvPr/>
        </p:nvSpPr>
        <p:spPr>
          <a:xfrm>
            <a:off x="574215" y="792913"/>
            <a:ext cx="2483372" cy="461665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　計算方法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DD6F151-93ED-0586-AAEE-6905A385C6A6}"/>
              </a:ext>
            </a:extLst>
          </p:cNvPr>
          <p:cNvSpPr txBox="1"/>
          <p:nvPr/>
        </p:nvSpPr>
        <p:spPr>
          <a:xfrm>
            <a:off x="911265" y="1523502"/>
            <a:ext cx="5524267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</a:rPr>
              <a:t>　水道料金  ＝  基本料金  </a:t>
            </a:r>
            <a:r>
              <a:rPr lang="en-US" altLang="ja-JP" sz="2400" b="1" dirty="0">
                <a:solidFill>
                  <a:schemeClr val="bg1"/>
                </a:solidFill>
              </a:rPr>
              <a:t>+  </a:t>
            </a:r>
            <a:r>
              <a:rPr lang="ja-JP" altLang="en-US" sz="2400" b="1" dirty="0">
                <a:solidFill>
                  <a:schemeClr val="bg1"/>
                </a:solidFill>
              </a:rPr>
              <a:t>従量料金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0BB73EF-C16E-BC65-E762-418DF9F3E090}"/>
              </a:ext>
            </a:extLst>
          </p:cNvPr>
          <p:cNvSpPr txBox="1"/>
          <p:nvPr/>
        </p:nvSpPr>
        <p:spPr>
          <a:xfrm>
            <a:off x="3477545" y="2365221"/>
            <a:ext cx="357797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b="1" dirty="0">
                <a:solidFill>
                  <a:schemeClr val="accent3"/>
                </a:solidFill>
              </a:rPr>
              <a:t>基本料金は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ja-JP" altLang="en-US" sz="2000" b="1" dirty="0">
                <a:solidFill>
                  <a:srgbClr val="FF0000"/>
                </a:solidFill>
              </a:rPr>
              <a:t>水道管の口径の大きさ</a:t>
            </a:r>
            <a:endParaRPr lang="en-US" altLang="ja-JP" sz="2000" b="1" dirty="0">
              <a:solidFill>
                <a:srgbClr val="FF0000"/>
              </a:solidFill>
            </a:endParaRP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で決まります。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endParaRPr lang="ja-JP" altLang="en-US" sz="2000" b="1" dirty="0">
              <a:solidFill>
                <a:schemeClr val="accent3"/>
              </a:solidFill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CC484FE5-BE33-62B2-3F2A-3721BAEA8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265" y="2066895"/>
            <a:ext cx="1473496" cy="2350877"/>
          </a:xfrm>
          <a:prstGeom prst="rect">
            <a:avLst/>
          </a:prstGeom>
        </p:spPr>
      </p:pic>
      <p:pic>
        <p:nvPicPr>
          <p:cNvPr id="9" name="グラフィックス 8" descr="計算機 枠線">
            <a:extLst>
              <a:ext uri="{FF2B5EF4-FFF2-40B4-BE49-F238E27FC236}">
                <a16:creationId xmlns:a16="http://schemas.microsoft.com/office/drawing/2014/main" id="{E901D9ED-C27A-A3E9-316D-F22D0EB8F2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75490" y="1409203"/>
            <a:ext cx="2397039" cy="23970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7E9A3A06-A067-0409-5503-C8F03110DDDC}"/>
              </a:ext>
            </a:extLst>
          </p:cNvPr>
          <p:cNvSpPr/>
          <p:nvPr/>
        </p:nvSpPr>
        <p:spPr>
          <a:xfrm>
            <a:off x="1332689" y="2334590"/>
            <a:ext cx="515566" cy="181912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23C5A5EC-71A4-9F32-48E2-D65BEA088892}"/>
              </a:ext>
            </a:extLst>
          </p:cNvPr>
          <p:cNvCxnSpPr>
            <a:endCxn id="10" idx="1"/>
          </p:cNvCxnSpPr>
          <p:nvPr/>
        </p:nvCxnSpPr>
        <p:spPr>
          <a:xfrm flipV="1">
            <a:off x="1857983" y="2878309"/>
            <a:ext cx="1479604" cy="361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図 25">
            <a:extLst>
              <a:ext uri="{FF2B5EF4-FFF2-40B4-BE49-F238E27FC236}">
                <a16:creationId xmlns:a16="http://schemas.microsoft.com/office/drawing/2014/main" id="{D4360ADB-5570-EEC5-F931-0455A24E99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15479" y="4045588"/>
            <a:ext cx="1931289" cy="2552061"/>
          </a:xfrm>
          <a:prstGeom prst="rect">
            <a:avLst/>
          </a:prstGeom>
        </p:spPr>
      </p:pic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B7482E55-EEAA-A3B4-383F-7AE2C2CCE5EF}"/>
              </a:ext>
            </a:extLst>
          </p:cNvPr>
          <p:cNvSpPr/>
          <p:nvPr/>
        </p:nvSpPr>
        <p:spPr>
          <a:xfrm>
            <a:off x="3161523" y="4303946"/>
            <a:ext cx="766836" cy="242759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C8812142-E3E1-BCD8-878E-21EC6238D041}"/>
              </a:ext>
            </a:extLst>
          </p:cNvPr>
          <p:cNvCxnSpPr/>
          <p:nvPr/>
        </p:nvCxnSpPr>
        <p:spPr>
          <a:xfrm flipV="1">
            <a:off x="3928359" y="4810918"/>
            <a:ext cx="1479604" cy="361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グラフィックス 29" descr="水漏れする蛇口 枠線">
            <a:extLst>
              <a:ext uri="{FF2B5EF4-FFF2-40B4-BE49-F238E27FC236}">
                <a16:creationId xmlns:a16="http://schemas.microsoft.com/office/drawing/2014/main" id="{B6643324-321C-845E-E737-1448B3E333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5165" y="1336306"/>
            <a:ext cx="7181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482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679867-0FC7-7875-7C0A-63FDE1B5DA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76992DAB-EFDE-E6E0-A9E2-F37A801DFD2E}"/>
              </a:ext>
            </a:extLst>
          </p:cNvPr>
          <p:cNvSpPr/>
          <p:nvPr/>
        </p:nvSpPr>
        <p:spPr>
          <a:xfrm flipV="1">
            <a:off x="4129621" y="5285869"/>
            <a:ext cx="1157593" cy="576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A1972720-C720-9E97-AB18-3B383908B676}"/>
              </a:ext>
            </a:extLst>
          </p:cNvPr>
          <p:cNvSpPr/>
          <p:nvPr/>
        </p:nvSpPr>
        <p:spPr>
          <a:xfrm flipV="1">
            <a:off x="250780" y="4270441"/>
            <a:ext cx="4851843" cy="20908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68246D2-7370-1D02-BBA4-DAB679C242C4}"/>
              </a:ext>
            </a:extLst>
          </p:cNvPr>
          <p:cNvSpPr txBox="1"/>
          <p:nvPr/>
        </p:nvSpPr>
        <p:spPr>
          <a:xfrm>
            <a:off x="183576" y="3367400"/>
            <a:ext cx="6605756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b="1" dirty="0">
                <a:solidFill>
                  <a:schemeClr val="accent3"/>
                </a:solidFill>
              </a:rPr>
              <a:t>従量料金は、該当する区分の単価に水量をかけます。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en-US" altLang="ja-JP" sz="2000" b="1" dirty="0">
                <a:solidFill>
                  <a:schemeClr val="accent3"/>
                </a:solidFill>
              </a:rPr>
              <a:t>16</a:t>
            </a:r>
            <a:r>
              <a:rPr lang="ja-JP" altLang="en-US" sz="2000" b="1" dirty="0">
                <a:solidFill>
                  <a:schemeClr val="accent3"/>
                </a:solidFill>
              </a:rPr>
              <a:t>㎥の場合、</a:t>
            </a:r>
            <a:r>
              <a:rPr lang="en-US" altLang="ja-JP" sz="2000" b="1" dirty="0">
                <a:solidFill>
                  <a:schemeClr val="accent3"/>
                </a:solidFill>
              </a:rPr>
              <a:t>1</a:t>
            </a:r>
            <a:r>
              <a:rPr lang="ja-JP" altLang="en-US" sz="2000" b="1" dirty="0">
                <a:solidFill>
                  <a:schemeClr val="accent3"/>
                </a:solidFill>
              </a:rPr>
              <a:t>～</a:t>
            </a:r>
            <a:r>
              <a:rPr lang="en-US" altLang="ja-JP" sz="2000" b="1" dirty="0">
                <a:solidFill>
                  <a:schemeClr val="accent3"/>
                </a:solidFill>
              </a:rPr>
              <a:t>10</a:t>
            </a:r>
            <a:r>
              <a:rPr lang="ja-JP" altLang="en-US" sz="2000" b="1" dirty="0">
                <a:solidFill>
                  <a:schemeClr val="accent3"/>
                </a:solidFill>
              </a:rPr>
              <a:t>㎥と</a:t>
            </a:r>
            <a:r>
              <a:rPr lang="en-US" altLang="ja-JP" sz="2000" b="1" dirty="0">
                <a:solidFill>
                  <a:schemeClr val="accent3"/>
                </a:solidFill>
              </a:rPr>
              <a:t>11</a:t>
            </a:r>
            <a:r>
              <a:rPr lang="ja-JP" altLang="en-US" sz="2000" b="1" dirty="0">
                <a:solidFill>
                  <a:schemeClr val="accent3"/>
                </a:solidFill>
              </a:rPr>
              <a:t>～</a:t>
            </a:r>
            <a:r>
              <a:rPr lang="en-US" altLang="ja-JP" sz="2000" b="1" dirty="0">
                <a:solidFill>
                  <a:schemeClr val="accent3"/>
                </a:solidFill>
              </a:rPr>
              <a:t>20</a:t>
            </a:r>
            <a:r>
              <a:rPr lang="ja-JP" altLang="en-US" sz="2000" b="1" dirty="0">
                <a:solidFill>
                  <a:schemeClr val="accent3"/>
                </a:solidFill>
              </a:rPr>
              <a:t>㎥の単価を使用します。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使用水量</a:t>
            </a:r>
            <a:r>
              <a:rPr lang="en-US" altLang="ja-JP" sz="2800" b="1" dirty="0">
                <a:solidFill>
                  <a:schemeClr val="accent3"/>
                </a:solidFill>
              </a:rPr>
              <a:t>16</a:t>
            </a:r>
            <a:r>
              <a:rPr lang="ja-JP" altLang="en-US" sz="2800" b="1" dirty="0">
                <a:solidFill>
                  <a:schemeClr val="accent3"/>
                </a:solidFill>
              </a:rPr>
              <a:t>㎥</a:t>
            </a:r>
            <a:r>
              <a:rPr lang="ja-JP" altLang="en-US" sz="2000" b="1" dirty="0">
                <a:solidFill>
                  <a:schemeClr val="accent3"/>
                </a:solidFill>
              </a:rPr>
              <a:t>　➡　</a:t>
            </a:r>
            <a:r>
              <a:rPr lang="en-US" altLang="ja-JP" sz="2800" b="1" dirty="0">
                <a:solidFill>
                  <a:schemeClr val="accent3"/>
                </a:solidFill>
              </a:rPr>
              <a:t>10</a:t>
            </a:r>
            <a:r>
              <a:rPr lang="ja-JP" altLang="en-US" sz="2800" b="1" dirty="0">
                <a:solidFill>
                  <a:schemeClr val="accent3"/>
                </a:solidFill>
              </a:rPr>
              <a:t>㎥　</a:t>
            </a:r>
            <a:r>
              <a:rPr lang="en-US" altLang="ja-JP" sz="2800" b="1" dirty="0">
                <a:solidFill>
                  <a:schemeClr val="accent3"/>
                </a:solidFill>
              </a:rPr>
              <a:t>+</a:t>
            </a:r>
            <a:r>
              <a:rPr lang="ja-JP" altLang="en-US" sz="2800" b="1" dirty="0">
                <a:solidFill>
                  <a:schemeClr val="accent3"/>
                </a:solidFill>
              </a:rPr>
              <a:t>　</a:t>
            </a:r>
            <a:r>
              <a:rPr lang="en-US" altLang="ja-JP" sz="2800" b="1" dirty="0">
                <a:solidFill>
                  <a:schemeClr val="accent3"/>
                </a:solidFill>
              </a:rPr>
              <a:t>6</a:t>
            </a:r>
            <a:r>
              <a:rPr lang="ja-JP" altLang="en-US" sz="2800" b="1" dirty="0">
                <a:solidFill>
                  <a:schemeClr val="accent3"/>
                </a:solidFill>
              </a:rPr>
              <a:t>㎥</a:t>
            </a:r>
            <a:endParaRPr lang="en-US" altLang="ja-JP" sz="2800" b="1" dirty="0">
              <a:solidFill>
                <a:schemeClr val="accent3"/>
              </a:solidFill>
            </a:endParaRPr>
          </a:p>
          <a:p>
            <a:r>
              <a:rPr lang="en-US" altLang="ja-JP" sz="2000" b="1" dirty="0">
                <a:solidFill>
                  <a:srgbClr val="FF0000"/>
                </a:solidFill>
              </a:rPr>
              <a:t>  1</a:t>
            </a:r>
            <a:r>
              <a:rPr lang="ja-JP" altLang="en-US" sz="2000" b="1" dirty="0">
                <a:solidFill>
                  <a:srgbClr val="FF0000"/>
                </a:solidFill>
              </a:rPr>
              <a:t>～</a:t>
            </a:r>
            <a:r>
              <a:rPr lang="en-US" altLang="ja-JP" sz="2000" b="1" dirty="0">
                <a:solidFill>
                  <a:srgbClr val="FF0000"/>
                </a:solidFill>
              </a:rPr>
              <a:t>10</a:t>
            </a:r>
            <a:r>
              <a:rPr lang="ja-JP" altLang="en-US" sz="2000" b="1" dirty="0">
                <a:solidFill>
                  <a:srgbClr val="FF0000"/>
                </a:solidFill>
              </a:rPr>
              <a:t>㎥の単価　</a:t>
            </a:r>
            <a:r>
              <a:rPr lang="en-US" altLang="ja-JP" sz="2800" b="1" dirty="0">
                <a:solidFill>
                  <a:srgbClr val="FF0000"/>
                </a:solidFill>
              </a:rPr>
              <a:t>11</a:t>
            </a:r>
            <a:r>
              <a:rPr lang="ja-JP" altLang="en-US" sz="2000" b="1" dirty="0">
                <a:solidFill>
                  <a:srgbClr val="FF0000"/>
                </a:solidFill>
              </a:rPr>
              <a:t>円　</a:t>
            </a:r>
            <a:r>
              <a:rPr lang="en-US" altLang="ja-JP" sz="2000" b="1" dirty="0">
                <a:solidFill>
                  <a:srgbClr val="FF0000"/>
                </a:solidFill>
              </a:rPr>
              <a:t>×</a:t>
            </a:r>
            <a:r>
              <a:rPr lang="ja-JP" altLang="en-US" sz="2000" b="1" dirty="0">
                <a:solidFill>
                  <a:srgbClr val="FF0000"/>
                </a:solidFill>
              </a:rPr>
              <a:t>　水量　</a:t>
            </a:r>
            <a:r>
              <a:rPr lang="en-US" altLang="ja-JP" sz="2800" b="1" dirty="0">
                <a:solidFill>
                  <a:srgbClr val="FF0000"/>
                </a:solidFill>
              </a:rPr>
              <a:t>10</a:t>
            </a:r>
            <a:r>
              <a:rPr lang="ja-JP" altLang="en-US" sz="2000" b="1" dirty="0">
                <a:solidFill>
                  <a:srgbClr val="FF0000"/>
                </a:solidFill>
              </a:rPr>
              <a:t>㎥</a:t>
            </a:r>
            <a:r>
              <a:rPr lang="ja-JP" altLang="en-US" sz="2800" b="1" dirty="0">
                <a:solidFill>
                  <a:srgbClr val="FF0000"/>
                </a:solidFill>
              </a:rPr>
              <a:t> </a:t>
            </a:r>
            <a:r>
              <a:rPr lang="ja-JP" altLang="en-US" sz="2000" b="1" dirty="0">
                <a:solidFill>
                  <a:srgbClr val="FF0000"/>
                </a:solidFill>
              </a:rPr>
              <a:t>＝ </a:t>
            </a:r>
            <a:r>
              <a:rPr lang="en-US" altLang="ja-JP" sz="2800" b="1" dirty="0">
                <a:solidFill>
                  <a:srgbClr val="FF0000"/>
                </a:solidFill>
              </a:rPr>
              <a:t>110</a:t>
            </a:r>
            <a:r>
              <a:rPr lang="ja-JP" altLang="en-US" sz="2000" b="1" dirty="0">
                <a:solidFill>
                  <a:srgbClr val="FF0000"/>
                </a:solidFill>
              </a:rPr>
              <a:t>円</a:t>
            </a:r>
            <a:endParaRPr lang="en-US" altLang="ja-JP" sz="2000" b="1" dirty="0">
              <a:solidFill>
                <a:srgbClr val="FF0000"/>
              </a:solidFill>
            </a:endParaRPr>
          </a:p>
          <a:p>
            <a:r>
              <a:rPr lang="en-US" altLang="ja-JP" sz="2000" b="1" dirty="0">
                <a:solidFill>
                  <a:srgbClr val="FF0000"/>
                </a:solidFill>
              </a:rPr>
              <a:t>11</a:t>
            </a:r>
            <a:r>
              <a:rPr lang="ja-JP" altLang="en-US" sz="2000" b="1" dirty="0">
                <a:solidFill>
                  <a:srgbClr val="FF0000"/>
                </a:solidFill>
              </a:rPr>
              <a:t>～</a:t>
            </a:r>
            <a:r>
              <a:rPr lang="en-US" altLang="ja-JP" sz="2000" b="1" dirty="0">
                <a:solidFill>
                  <a:srgbClr val="FF0000"/>
                </a:solidFill>
              </a:rPr>
              <a:t>20</a:t>
            </a:r>
            <a:r>
              <a:rPr lang="ja-JP" altLang="en-US" sz="2000" b="1" dirty="0">
                <a:solidFill>
                  <a:srgbClr val="FF0000"/>
                </a:solidFill>
              </a:rPr>
              <a:t>㎥の単価　</a:t>
            </a:r>
            <a:r>
              <a:rPr lang="en-US" altLang="ja-JP" sz="2800" b="1" dirty="0">
                <a:solidFill>
                  <a:srgbClr val="FF0000"/>
                </a:solidFill>
              </a:rPr>
              <a:t>88</a:t>
            </a:r>
            <a:r>
              <a:rPr lang="ja-JP" altLang="en-US" sz="2000" b="1" dirty="0">
                <a:solidFill>
                  <a:srgbClr val="FF0000"/>
                </a:solidFill>
              </a:rPr>
              <a:t>円　</a:t>
            </a:r>
            <a:r>
              <a:rPr lang="en-US" altLang="ja-JP" sz="2000" b="1" dirty="0">
                <a:solidFill>
                  <a:srgbClr val="FF0000"/>
                </a:solidFill>
              </a:rPr>
              <a:t>×</a:t>
            </a:r>
            <a:r>
              <a:rPr lang="ja-JP" altLang="en-US" sz="2000" b="1" dirty="0">
                <a:solidFill>
                  <a:srgbClr val="FF0000"/>
                </a:solidFill>
              </a:rPr>
              <a:t>　水量　   </a:t>
            </a:r>
            <a:r>
              <a:rPr lang="en-US" altLang="ja-JP" sz="2800" b="1" dirty="0">
                <a:solidFill>
                  <a:srgbClr val="FF0000"/>
                </a:solidFill>
              </a:rPr>
              <a:t>6</a:t>
            </a:r>
            <a:r>
              <a:rPr lang="ja-JP" altLang="en-US" sz="2000" b="1" dirty="0">
                <a:solidFill>
                  <a:srgbClr val="FF0000"/>
                </a:solidFill>
              </a:rPr>
              <a:t>㎥</a:t>
            </a:r>
            <a:r>
              <a:rPr lang="ja-JP" altLang="en-US" sz="2800" b="1" dirty="0">
                <a:solidFill>
                  <a:srgbClr val="FF0000"/>
                </a:solidFill>
              </a:rPr>
              <a:t> </a:t>
            </a:r>
            <a:r>
              <a:rPr lang="ja-JP" altLang="en-US" sz="2000" b="1" dirty="0">
                <a:solidFill>
                  <a:srgbClr val="FF0000"/>
                </a:solidFill>
              </a:rPr>
              <a:t>＝ </a:t>
            </a:r>
            <a:r>
              <a:rPr lang="en-US" altLang="ja-JP" sz="2800" b="1" dirty="0">
                <a:solidFill>
                  <a:srgbClr val="FF0000"/>
                </a:solidFill>
              </a:rPr>
              <a:t>528</a:t>
            </a:r>
            <a:r>
              <a:rPr lang="ja-JP" altLang="en-US" sz="2000" b="1" dirty="0">
                <a:solidFill>
                  <a:srgbClr val="FF0000"/>
                </a:solidFill>
              </a:rPr>
              <a:t>円</a:t>
            </a:r>
            <a:endParaRPr lang="en-US" altLang="ja-JP" sz="2000" b="1" dirty="0">
              <a:solidFill>
                <a:srgbClr val="FF0000"/>
              </a:solidFill>
            </a:endParaRP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従量料金は　</a:t>
            </a:r>
            <a:r>
              <a:rPr lang="en-US" altLang="ja-JP" sz="2800" b="1" dirty="0">
                <a:solidFill>
                  <a:srgbClr val="FF0000"/>
                </a:solidFill>
              </a:rPr>
              <a:t>110</a:t>
            </a:r>
            <a:r>
              <a:rPr lang="ja-JP" altLang="en-US" sz="2000" b="1" dirty="0">
                <a:solidFill>
                  <a:srgbClr val="FF0000"/>
                </a:solidFill>
              </a:rPr>
              <a:t>円</a:t>
            </a:r>
            <a:r>
              <a:rPr lang="ja-JP" altLang="en-US" sz="2800" b="1" dirty="0">
                <a:solidFill>
                  <a:srgbClr val="FF0000"/>
                </a:solidFill>
              </a:rPr>
              <a:t> </a:t>
            </a:r>
            <a:r>
              <a:rPr lang="en-US" altLang="ja-JP" sz="2800" b="1" dirty="0">
                <a:solidFill>
                  <a:srgbClr val="FF0000"/>
                </a:solidFill>
              </a:rPr>
              <a:t>+ 528</a:t>
            </a:r>
            <a:r>
              <a:rPr lang="ja-JP" altLang="en-US" sz="2000" b="1" dirty="0">
                <a:solidFill>
                  <a:srgbClr val="FF0000"/>
                </a:solidFill>
              </a:rPr>
              <a:t>円</a:t>
            </a:r>
            <a:r>
              <a:rPr lang="ja-JP" altLang="en-US" sz="2800" b="1" dirty="0">
                <a:solidFill>
                  <a:srgbClr val="FF0000"/>
                </a:solidFill>
              </a:rPr>
              <a:t>＝   </a:t>
            </a:r>
            <a:r>
              <a:rPr lang="en-US" altLang="ja-JP" sz="3200" b="1" dirty="0">
                <a:solidFill>
                  <a:srgbClr val="FF0000"/>
                </a:solidFill>
              </a:rPr>
              <a:t>638</a:t>
            </a:r>
            <a:r>
              <a:rPr lang="ja-JP" altLang="en-US" sz="2000" b="1" dirty="0">
                <a:solidFill>
                  <a:srgbClr val="FF0000"/>
                </a:solidFill>
              </a:rPr>
              <a:t>円</a:t>
            </a:r>
            <a:r>
              <a:rPr lang="ja-JP" altLang="en-US" sz="3200" b="1" dirty="0">
                <a:solidFill>
                  <a:srgbClr val="FF0000"/>
                </a:solidFill>
              </a:rPr>
              <a:t>  </a:t>
            </a:r>
            <a:r>
              <a:rPr lang="ja-JP" altLang="en-US" sz="2000" b="1" dirty="0">
                <a:solidFill>
                  <a:schemeClr val="accent3"/>
                </a:solidFill>
              </a:rPr>
              <a:t>です。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94C7305D-91A4-5596-A959-D7255051E5B5}"/>
              </a:ext>
            </a:extLst>
          </p:cNvPr>
          <p:cNvSpPr/>
          <p:nvPr/>
        </p:nvSpPr>
        <p:spPr>
          <a:xfrm flipV="1">
            <a:off x="7033098" y="3959863"/>
            <a:ext cx="1741251" cy="76848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7932A6A-E1F9-8F6A-4074-D87B4BFE52E9}"/>
              </a:ext>
            </a:extLst>
          </p:cNvPr>
          <p:cNvSpPr txBox="1"/>
          <p:nvPr/>
        </p:nvSpPr>
        <p:spPr>
          <a:xfrm>
            <a:off x="6922112" y="2245870"/>
            <a:ext cx="2340979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b="1" dirty="0">
                <a:solidFill>
                  <a:schemeClr val="accent3"/>
                </a:solidFill>
              </a:rPr>
              <a:t>       水道料金は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       基本料金と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       従量料金を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       あわせて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en-US" altLang="ja-JP" sz="3200" b="1" dirty="0">
                <a:solidFill>
                  <a:srgbClr val="FF0000"/>
                </a:solidFill>
              </a:rPr>
              <a:t>  1,958</a:t>
            </a:r>
            <a:r>
              <a:rPr lang="ja-JP" altLang="en-US" sz="2000" b="1" dirty="0">
                <a:solidFill>
                  <a:srgbClr val="FF0000"/>
                </a:solidFill>
              </a:rPr>
              <a:t>円</a:t>
            </a:r>
            <a:r>
              <a:rPr lang="ja-JP" altLang="en-US" sz="3200" b="1" dirty="0">
                <a:solidFill>
                  <a:srgbClr val="FF0000"/>
                </a:solidFill>
              </a:rPr>
              <a:t> </a:t>
            </a:r>
            <a:endParaRPr lang="en-US" altLang="ja-JP" sz="3200" b="1" dirty="0">
              <a:solidFill>
                <a:srgbClr val="FF0000"/>
              </a:solidFill>
            </a:endParaRPr>
          </a:p>
          <a:p>
            <a:endParaRPr lang="en-US" altLang="ja-JP" sz="3200" b="1" dirty="0">
              <a:solidFill>
                <a:schemeClr val="accent3"/>
              </a:solidFill>
            </a:endParaRPr>
          </a:p>
          <a:p>
            <a:r>
              <a:rPr lang="en-US" altLang="ja-JP" sz="2000" b="1" dirty="0">
                <a:solidFill>
                  <a:schemeClr val="accent3"/>
                </a:solidFill>
              </a:rPr>
              <a:t> </a:t>
            </a:r>
            <a:r>
              <a:rPr lang="ja-JP" altLang="en-US" sz="2000" b="1" dirty="0">
                <a:solidFill>
                  <a:schemeClr val="accent3"/>
                </a:solidFill>
              </a:rPr>
              <a:t>　</a:t>
            </a:r>
            <a:r>
              <a:rPr lang="en-US" altLang="ja-JP" sz="2000" b="1" dirty="0">
                <a:solidFill>
                  <a:schemeClr val="accent3"/>
                </a:solidFill>
              </a:rPr>
              <a:t>(1</a:t>
            </a:r>
            <a:r>
              <a:rPr lang="ja-JP" altLang="en-US" sz="2000" b="1" dirty="0">
                <a:solidFill>
                  <a:schemeClr val="accent3"/>
                </a:solidFill>
              </a:rPr>
              <a:t>か月あたり</a:t>
            </a:r>
            <a:r>
              <a:rPr lang="en-US" altLang="ja-JP" sz="2000" b="1" dirty="0">
                <a:solidFill>
                  <a:schemeClr val="accent3"/>
                </a:solidFill>
              </a:rPr>
              <a:t>             </a:t>
            </a: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　　　</a:t>
            </a:r>
            <a:r>
              <a:rPr lang="en-US" altLang="ja-JP" sz="2000" b="1" dirty="0">
                <a:solidFill>
                  <a:schemeClr val="accent3"/>
                </a:solidFill>
              </a:rPr>
              <a:t>979</a:t>
            </a:r>
            <a:r>
              <a:rPr lang="ja-JP" altLang="en-US" sz="2000" b="1" dirty="0">
                <a:solidFill>
                  <a:schemeClr val="accent3"/>
                </a:solidFill>
              </a:rPr>
              <a:t>円</a:t>
            </a:r>
            <a:r>
              <a:rPr lang="en-US" altLang="ja-JP" sz="2000" b="1" dirty="0">
                <a:solidFill>
                  <a:schemeClr val="accent3"/>
                </a:solidFill>
              </a:rPr>
              <a:t>)</a:t>
            </a: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　　　　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　　　です。</a:t>
            </a: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6EB336B9-2ED7-6443-8D9A-4A4810FA0E3C}"/>
              </a:ext>
            </a:extLst>
          </p:cNvPr>
          <p:cNvSpPr/>
          <p:nvPr/>
        </p:nvSpPr>
        <p:spPr>
          <a:xfrm>
            <a:off x="5268574" y="2869660"/>
            <a:ext cx="1540789" cy="2898842"/>
          </a:xfrm>
          <a:custGeom>
            <a:avLst/>
            <a:gdLst>
              <a:gd name="connsiteX0" fmla="*/ 204281 w 1245141"/>
              <a:gd name="connsiteY0" fmla="*/ 0 h 2937753"/>
              <a:gd name="connsiteX1" fmla="*/ 1215958 w 1245141"/>
              <a:gd name="connsiteY1" fmla="*/ 0 h 2937753"/>
              <a:gd name="connsiteX2" fmla="*/ 1245141 w 1245141"/>
              <a:gd name="connsiteY2" fmla="*/ 2898842 h 2937753"/>
              <a:gd name="connsiteX3" fmla="*/ 126460 w 1245141"/>
              <a:gd name="connsiteY3" fmla="*/ 2869659 h 2937753"/>
              <a:gd name="connsiteX4" fmla="*/ 0 w 1245141"/>
              <a:gd name="connsiteY4" fmla="*/ 2937753 h 2937753"/>
              <a:gd name="connsiteX0" fmla="*/ 204281 w 1245141"/>
              <a:gd name="connsiteY0" fmla="*/ 0 h 2937753"/>
              <a:gd name="connsiteX1" fmla="*/ 1215958 w 1245141"/>
              <a:gd name="connsiteY1" fmla="*/ 0 h 2937753"/>
              <a:gd name="connsiteX2" fmla="*/ 1245141 w 1245141"/>
              <a:gd name="connsiteY2" fmla="*/ 2898842 h 2937753"/>
              <a:gd name="connsiteX3" fmla="*/ 0 w 1245141"/>
              <a:gd name="connsiteY3" fmla="*/ 2937753 h 2937753"/>
              <a:gd name="connsiteX0" fmla="*/ 116732 w 1157592"/>
              <a:gd name="connsiteY0" fmla="*/ 0 h 2898842"/>
              <a:gd name="connsiteX1" fmla="*/ 1128409 w 1157592"/>
              <a:gd name="connsiteY1" fmla="*/ 0 h 2898842"/>
              <a:gd name="connsiteX2" fmla="*/ 1157592 w 1157592"/>
              <a:gd name="connsiteY2" fmla="*/ 2898842 h 2898842"/>
              <a:gd name="connsiteX3" fmla="*/ 0 w 1157592"/>
              <a:gd name="connsiteY3" fmla="*/ 2898842 h 289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7592" h="2898842">
                <a:moveTo>
                  <a:pt x="116732" y="0"/>
                </a:moveTo>
                <a:lnTo>
                  <a:pt x="1128409" y="0"/>
                </a:lnTo>
                <a:lnTo>
                  <a:pt x="1157592" y="2898842"/>
                </a:lnTo>
                <a:lnTo>
                  <a:pt x="0" y="2898842"/>
                </a:lnTo>
              </a:path>
            </a:pathLst>
          </a:custGeom>
          <a:noFill/>
          <a:ln w="571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1E06CB77-D476-8426-615B-84C533D50CD0}"/>
              </a:ext>
            </a:extLst>
          </p:cNvPr>
          <p:cNvSpPr/>
          <p:nvPr/>
        </p:nvSpPr>
        <p:spPr>
          <a:xfrm flipV="1">
            <a:off x="4311140" y="2326656"/>
            <a:ext cx="1438531" cy="648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30B0B071-DF14-9487-7596-358195473B97}"/>
              </a:ext>
            </a:extLst>
          </p:cNvPr>
          <p:cNvSpPr/>
          <p:nvPr/>
        </p:nvSpPr>
        <p:spPr>
          <a:xfrm flipV="1">
            <a:off x="1885098" y="2326656"/>
            <a:ext cx="1268451" cy="6517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7CA4998-9AD5-D92C-4F3A-872443B2E066}"/>
              </a:ext>
            </a:extLst>
          </p:cNvPr>
          <p:cNvSpPr txBox="1"/>
          <p:nvPr/>
        </p:nvSpPr>
        <p:spPr>
          <a:xfrm>
            <a:off x="196033" y="2042068"/>
            <a:ext cx="62551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b="1" dirty="0">
                <a:solidFill>
                  <a:schemeClr val="accent3"/>
                </a:solidFill>
              </a:rPr>
              <a:t>基本料金は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メーター口径　</a:t>
            </a:r>
            <a:r>
              <a:rPr lang="en-US" altLang="ja-JP" sz="2800" b="1" dirty="0">
                <a:solidFill>
                  <a:srgbClr val="FF0000"/>
                </a:solidFill>
              </a:rPr>
              <a:t>13mm</a:t>
            </a:r>
            <a:r>
              <a:rPr lang="ja-JP" altLang="en-US" sz="2800" b="1" dirty="0">
                <a:solidFill>
                  <a:srgbClr val="FF0000"/>
                </a:solidFill>
              </a:rPr>
              <a:t>　</a:t>
            </a:r>
            <a:r>
              <a:rPr lang="ja-JP" altLang="en-US" sz="2000" b="1" dirty="0">
                <a:solidFill>
                  <a:schemeClr val="accent3"/>
                </a:solidFill>
              </a:rPr>
              <a:t>のため、</a:t>
            </a:r>
            <a:r>
              <a:rPr lang="en-US" altLang="ja-JP" sz="3200" b="1" dirty="0">
                <a:solidFill>
                  <a:srgbClr val="FF0000"/>
                </a:solidFill>
              </a:rPr>
              <a:t>1,320</a:t>
            </a:r>
            <a:r>
              <a:rPr lang="ja-JP" altLang="en-US" sz="2000" b="1" dirty="0">
                <a:solidFill>
                  <a:srgbClr val="FF0000"/>
                </a:solidFill>
              </a:rPr>
              <a:t>円　</a:t>
            </a:r>
            <a:r>
              <a:rPr lang="ja-JP" altLang="en-US" sz="2000" b="1" dirty="0">
                <a:solidFill>
                  <a:schemeClr val="accent3"/>
                </a:solidFill>
              </a:rPr>
              <a:t>です。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endParaRPr lang="ja-JP" altLang="en-US" sz="2000" b="1" dirty="0">
              <a:solidFill>
                <a:schemeClr val="accent3"/>
              </a:solidFill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8E2C734-B501-A275-2F1B-2B156D53E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/>
              <a:t>２．水道料金の改定案</a:t>
            </a: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59C7EB-9AC0-E778-41FB-80FE5FEA0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10</a:t>
            </a:r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2889FE7-8D1A-3C75-0E9A-976C6B64972E}"/>
              </a:ext>
            </a:extLst>
          </p:cNvPr>
          <p:cNvSpPr txBox="1"/>
          <p:nvPr/>
        </p:nvSpPr>
        <p:spPr>
          <a:xfrm>
            <a:off x="574215" y="792913"/>
            <a:ext cx="2483372" cy="461665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　具体例</a:t>
            </a: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</a:t>
            </a:r>
            <a:endParaRPr kumimoji="1"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7031FA3-2E01-42BD-49B3-D6AEEF4AFEC2}"/>
              </a:ext>
            </a:extLst>
          </p:cNvPr>
          <p:cNvSpPr txBox="1"/>
          <p:nvPr/>
        </p:nvSpPr>
        <p:spPr>
          <a:xfrm>
            <a:off x="183577" y="1400867"/>
            <a:ext cx="6738536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</a:rPr>
              <a:t>■口径</a:t>
            </a:r>
            <a:r>
              <a:rPr lang="en-US" altLang="ja-JP" sz="2400" b="1" dirty="0">
                <a:solidFill>
                  <a:schemeClr val="bg1"/>
                </a:solidFill>
              </a:rPr>
              <a:t>13mm</a:t>
            </a:r>
            <a:r>
              <a:rPr lang="ja-JP" altLang="en-US" sz="2400" b="1" dirty="0">
                <a:solidFill>
                  <a:schemeClr val="bg1"/>
                </a:solidFill>
              </a:rPr>
              <a:t>　２か月で</a:t>
            </a:r>
            <a:r>
              <a:rPr lang="en-US" altLang="ja-JP" sz="2400" b="1" dirty="0">
                <a:solidFill>
                  <a:schemeClr val="bg1"/>
                </a:solidFill>
              </a:rPr>
              <a:t>16</a:t>
            </a:r>
            <a:r>
              <a:rPr lang="ja-JP" altLang="en-US" sz="2400" b="1" dirty="0">
                <a:solidFill>
                  <a:schemeClr val="bg1"/>
                </a:solidFill>
              </a:rPr>
              <a:t>㎥を使用した場合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36DEC7D-73B5-DF0C-FCFB-D68D699C23F2}"/>
              </a:ext>
            </a:extLst>
          </p:cNvPr>
          <p:cNvSpPr/>
          <p:nvPr/>
        </p:nvSpPr>
        <p:spPr>
          <a:xfrm>
            <a:off x="196033" y="1954775"/>
            <a:ext cx="6447380" cy="120032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CCED7E4-0720-F7A9-8C21-32FF78D4988E}"/>
              </a:ext>
            </a:extLst>
          </p:cNvPr>
          <p:cNvSpPr/>
          <p:nvPr/>
        </p:nvSpPr>
        <p:spPr>
          <a:xfrm>
            <a:off x="196033" y="3289523"/>
            <a:ext cx="6447380" cy="277556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11B14867-D86E-1AA1-9D9F-5BBBD4D721C3}"/>
              </a:ext>
            </a:extLst>
          </p:cNvPr>
          <p:cNvCxnSpPr/>
          <p:nvPr/>
        </p:nvCxnSpPr>
        <p:spPr>
          <a:xfrm>
            <a:off x="6789332" y="4344106"/>
            <a:ext cx="243766" cy="0"/>
          </a:xfrm>
          <a:prstGeom prst="line">
            <a:avLst/>
          </a:prstGeom>
          <a:ln w="571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グラフィックス 25" descr="水漏れする蛇口 枠線">
            <a:extLst>
              <a:ext uri="{FF2B5EF4-FFF2-40B4-BE49-F238E27FC236}">
                <a16:creationId xmlns:a16="http://schemas.microsoft.com/office/drawing/2014/main" id="{562742C7-6487-D99D-8B6C-B7D57ECAE9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71842" y="1959335"/>
            <a:ext cx="7181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874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CAABB-BA64-6609-4CBC-D3EFADB493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071904A9-5B8B-8F8A-5B42-3F87EE3EF2FF}"/>
              </a:ext>
            </a:extLst>
          </p:cNvPr>
          <p:cNvSpPr/>
          <p:nvPr/>
        </p:nvSpPr>
        <p:spPr>
          <a:xfrm flipV="1">
            <a:off x="7030892" y="4048438"/>
            <a:ext cx="1438531" cy="67851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D444558E-ECA8-D329-54C0-124DEB876180}"/>
              </a:ext>
            </a:extLst>
          </p:cNvPr>
          <p:cNvSpPr/>
          <p:nvPr/>
        </p:nvSpPr>
        <p:spPr>
          <a:xfrm>
            <a:off x="5651770" y="2869659"/>
            <a:ext cx="1268451" cy="3618690"/>
          </a:xfrm>
          <a:custGeom>
            <a:avLst/>
            <a:gdLst>
              <a:gd name="connsiteX0" fmla="*/ 204281 w 1245141"/>
              <a:gd name="connsiteY0" fmla="*/ 0 h 2937753"/>
              <a:gd name="connsiteX1" fmla="*/ 1215958 w 1245141"/>
              <a:gd name="connsiteY1" fmla="*/ 0 h 2937753"/>
              <a:gd name="connsiteX2" fmla="*/ 1245141 w 1245141"/>
              <a:gd name="connsiteY2" fmla="*/ 2898842 h 2937753"/>
              <a:gd name="connsiteX3" fmla="*/ 126460 w 1245141"/>
              <a:gd name="connsiteY3" fmla="*/ 2869659 h 2937753"/>
              <a:gd name="connsiteX4" fmla="*/ 0 w 1245141"/>
              <a:gd name="connsiteY4" fmla="*/ 2937753 h 2937753"/>
              <a:gd name="connsiteX0" fmla="*/ 204281 w 1245141"/>
              <a:gd name="connsiteY0" fmla="*/ 0 h 2937753"/>
              <a:gd name="connsiteX1" fmla="*/ 1215958 w 1245141"/>
              <a:gd name="connsiteY1" fmla="*/ 0 h 2937753"/>
              <a:gd name="connsiteX2" fmla="*/ 1245141 w 1245141"/>
              <a:gd name="connsiteY2" fmla="*/ 2898842 h 2937753"/>
              <a:gd name="connsiteX3" fmla="*/ 0 w 1245141"/>
              <a:gd name="connsiteY3" fmla="*/ 2937753 h 2937753"/>
              <a:gd name="connsiteX0" fmla="*/ 116732 w 1157592"/>
              <a:gd name="connsiteY0" fmla="*/ 0 h 2898842"/>
              <a:gd name="connsiteX1" fmla="*/ 1128409 w 1157592"/>
              <a:gd name="connsiteY1" fmla="*/ 0 h 2898842"/>
              <a:gd name="connsiteX2" fmla="*/ 1157592 w 1157592"/>
              <a:gd name="connsiteY2" fmla="*/ 2898842 h 2898842"/>
              <a:gd name="connsiteX3" fmla="*/ 0 w 1157592"/>
              <a:gd name="connsiteY3" fmla="*/ 2898842 h 289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7592" h="2898842">
                <a:moveTo>
                  <a:pt x="116732" y="0"/>
                </a:moveTo>
                <a:lnTo>
                  <a:pt x="1128409" y="0"/>
                </a:lnTo>
                <a:lnTo>
                  <a:pt x="1157592" y="2898842"/>
                </a:lnTo>
                <a:lnTo>
                  <a:pt x="0" y="2898842"/>
                </a:lnTo>
              </a:path>
            </a:pathLst>
          </a:custGeom>
          <a:noFill/>
          <a:ln w="571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4F78A694-DF36-57AA-16C0-132D0FD59588}"/>
              </a:ext>
            </a:extLst>
          </p:cNvPr>
          <p:cNvSpPr/>
          <p:nvPr/>
        </p:nvSpPr>
        <p:spPr>
          <a:xfrm flipV="1">
            <a:off x="4680579" y="5989383"/>
            <a:ext cx="1312603" cy="576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3A97EBA-7A54-887F-18AC-C5F5D10A6BA0}"/>
              </a:ext>
            </a:extLst>
          </p:cNvPr>
          <p:cNvSpPr/>
          <p:nvPr/>
        </p:nvSpPr>
        <p:spPr>
          <a:xfrm flipV="1">
            <a:off x="250781" y="4579623"/>
            <a:ext cx="5760000" cy="14732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9D51AE9-2569-EB32-42F8-F295DC2A43B8}"/>
              </a:ext>
            </a:extLst>
          </p:cNvPr>
          <p:cNvSpPr txBox="1"/>
          <p:nvPr/>
        </p:nvSpPr>
        <p:spPr>
          <a:xfrm>
            <a:off x="183575" y="3367400"/>
            <a:ext cx="6738535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b="1" dirty="0">
                <a:solidFill>
                  <a:schemeClr val="accent3"/>
                </a:solidFill>
              </a:rPr>
              <a:t>従量料金は、該当する区分の単価に水量をかけます。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en-US" altLang="ja-JP" sz="2000" b="1" dirty="0">
                <a:solidFill>
                  <a:schemeClr val="accent3"/>
                </a:solidFill>
              </a:rPr>
              <a:t>40</a:t>
            </a:r>
            <a:r>
              <a:rPr lang="ja-JP" altLang="en-US" sz="2000" b="1" dirty="0">
                <a:solidFill>
                  <a:schemeClr val="accent3"/>
                </a:solidFill>
              </a:rPr>
              <a:t>㎥の場合、</a:t>
            </a:r>
            <a:r>
              <a:rPr lang="en-US" altLang="ja-JP" sz="2000" b="1" dirty="0">
                <a:solidFill>
                  <a:schemeClr val="accent3"/>
                </a:solidFill>
              </a:rPr>
              <a:t>1</a:t>
            </a:r>
            <a:r>
              <a:rPr lang="ja-JP" altLang="en-US" sz="2000" b="1" dirty="0">
                <a:solidFill>
                  <a:schemeClr val="accent3"/>
                </a:solidFill>
              </a:rPr>
              <a:t>～</a:t>
            </a:r>
            <a:r>
              <a:rPr lang="en-US" altLang="ja-JP" sz="2000" b="1" dirty="0">
                <a:solidFill>
                  <a:schemeClr val="accent3"/>
                </a:solidFill>
              </a:rPr>
              <a:t>10</a:t>
            </a:r>
            <a:r>
              <a:rPr lang="ja-JP" altLang="en-US" sz="2000" b="1" dirty="0">
                <a:solidFill>
                  <a:schemeClr val="accent3"/>
                </a:solidFill>
              </a:rPr>
              <a:t>㎥と</a:t>
            </a:r>
            <a:r>
              <a:rPr lang="en-US" altLang="ja-JP" sz="2000" b="1" dirty="0">
                <a:solidFill>
                  <a:schemeClr val="accent3"/>
                </a:solidFill>
              </a:rPr>
              <a:t>11</a:t>
            </a:r>
            <a:r>
              <a:rPr lang="ja-JP" altLang="en-US" sz="2000" b="1" dirty="0">
                <a:solidFill>
                  <a:schemeClr val="accent3"/>
                </a:solidFill>
              </a:rPr>
              <a:t>～</a:t>
            </a:r>
            <a:r>
              <a:rPr lang="en-US" altLang="ja-JP" sz="2000" b="1" dirty="0">
                <a:solidFill>
                  <a:schemeClr val="accent3"/>
                </a:solidFill>
              </a:rPr>
              <a:t>20</a:t>
            </a:r>
            <a:r>
              <a:rPr lang="ja-JP" altLang="en-US" sz="2000" b="1" dirty="0">
                <a:solidFill>
                  <a:schemeClr val="accent3"/>
                </a:solidFill>
              </a:rPr>
              <a:t>㎥と</a:t>
            </a:r>
            <a:r>
              <a:rPr lang="en-US" altLang="ja-JP" sz="2000" b="1" dirty="0">
                <a:solidFill>
                  <a:schemeClr val="accent3"/>
                </a:solidFill>
              </a:rPr>
              <a:t>21</a:t>
            </a:r>
            <a:r>
              <a:rPr lang="ja-JP" altLang="en-US" sz="2000" b="1" dirty="0">
                <a:solidFill>
                  <a:schemeClr val="accent3"/>
                </a:solidFill>
              </a:rPr>
              <a:t>～</a:t>
            </a:r>
            <a:r>
              <a:rPr lang="en-US" altLang="ja-JP" sz="2000" b="1" dirty="0">
                <a:solidFill>
                  <a:schemeClr val="accent3"/>
                </a:solidFill>
              </a:rPr>
              <a:t>40</a:t>
            </a:r>
            <a:r>
              <a:rPr lang="ja-JP" altLang="en-US" sz="2000" b="1" dirty="0">
                <a:solidFill>
                  <a:schemeClr val="accent3"/>
                </a:solidFill>
              </a:rPr>
              <a:t>㎥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　　　　　　　　　　　　　　　の単価を使用します。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en-US" altLang="ja-JP" sz="2800" b="1" dirty="0">
                <a:solidFill>
                  <a:schemeClr val="accent3"/>
                </a:solidFill>
              </a:rPr>
              <a:t>40</a:t>
            </a:r>
            <a:r>
              <a:rPr lang="ja-JP" altLang="en-US" sz="2800" b="1" dirty="0">
                <a:solidFill>
                  <a:schemeClr val="accent3"/>
                </a:solidFill>
              </a:rPr>
              <a:t>㎥</a:t>
            </a:r>
            <a:r>
              <a:rPr lang="ja-JP" altLang="en-US" sz="2000" b="1" dirty="0">
                <a:solidFill>
                  <a:schemeClr val="accent3"/>
                </a:solidFill>
              </a:rPr>
              <a:t>　➡　</a:t>
            </a:r>
            <a:r>
              <a:rPr lang="en-US" altLang="ja-JP" sz="2800" b="1" dirty="0">
                <a:solidFill>
                  <a:schemeClr val="accent3"/>
                </a:solidFill>
              </a:rPr>
              <a:t>10</a:t>
            </a:r>
            <a:r>
              <a:rPr lang="ja-JP" altLang="en-US" sz="2800" b="1" dirty="0">
                <a:solidFill>
                  <a:schemeClr val="accent3"/>
                </a:solidFill>
              </a:rPr>
              <a:t>㎥　</a:t>
            </a:r>
            <a:r>
              <a:rPr lang="en-US" altLang="ja-JP" sz="2800" b="1" dirty="0">
                <a:solidFill>
                  <a:schemeClr val="accent3"/>
                </a:solidFill>
              </a:rPr>
              <a:t>+</a:t>
            </a:r>
            <a:r>
              <a:rPr lang="ja-JP" altLang="en-US" sz="2800" b="1" dirty="0">
                <a:solidFill>
                  <a:schemeClr val="accent3"/>
                </a:solidFill>
              </a:rPr>
              <a:t>　</a:t>
            </a:r>
            <a:r>
              <a:rPr lang="en-US" altLang="ja-JP" sz="2800" b="1" dirty="0">
                <a:solidFill>
                  <a:schemeClr val="accent3"/>
                </a:solidFill>
              </a:rPr>
              <a:t>10</a:t>
            </a:r>
            <a:r>
              <a:rPr lang="ja-JP" altLang="en-US" sz="2800" b="1" dirty="0">
                <a:solidFill>
                  <a:schemeClr val="accent3"/>
                </a:solidFill>
              </a:rPr>
              <a:t>㎥　</a:t>
            </a:r>
            <a:r>
              <a:rPr lang="en-US" altLang="ja-JP" sz="2800" b="1" dirty="0">
                <a:solidFill>
                  <a:schemeClr val="accent3"/>
                </a:solidFill>
              </a:rPr>
              <a:t>+</a:t>
            </a:r>
            <a:r>
              <a:rPr lang="ja-JP" altLang="en-US" sz="2800" b="1" dirty="0">
                <a:solidFill>
                  <a:schemeClr val="accent3"/>
                </a:solidFill>
              </a:rPr>
              <a:t>　</a:t>
            </a:r>
            <a:r>
              <a:rPr lang="en-US" altLang="ja-JP" sz="2800" b="1" dirty="0">
                <a:solidFill>
                  <a:schemeClr val="accent3"/>
                </a:solidFill>
              </a:rPr>
              <a:t>20</a:t>
            </a:r>
            <a:r>
              <a:rPr lang="ja-JP" altLang="en-US" sz="2800" b="1" dirty="0">
                <a:solidFill>
                  <a:schemeClr val="accent3"/>
                </a:solidFill>
              </a:rPr>
              <a:t> ㎥</a:t>
            </a:r>
            <a:endParaRPr lang="en-US" altLang="ja-JP" sz="2800" b="1" dirty="0">
              <a:solidFill>
                <a:schemeClr val="accent3"/>
              </a:solidFill>
            </a:endParaRPr>
          </a:p>
          <a:p>
            <a:r>
              <a:rPr lang="en-US" altLang="ja-JP" sz="2000" b="1" dirty="0">
                <a:solidFill>
                  <a:srgbClr val="FF0000"/>
                </a:solidFill>
              </a:rPr>
              <a:t>  1</a:t>
            </a:r>
            <a:r>
              <a:rPr lang="ja-JP" altLang="en-US" sz="2000" b="1" dirty="0">
                <a:solidFill>
                  <a:srgbClr val="FF0000"/>
                </a:solidFill>
              </a:rPr>
              <a:t>～</a:t>
            </a:r>
            <a:r>
              <a:rPr lang="en-US" altLang="ja-JP" sz="2000" b="1" dirty="0">
                <a:solidFill>
                  <a:srgbClr val="FF0000"/>
                </a:solidFill>
              </a:rPr>
              <a:t>10</a:t>
            </a:r>
            <a:r>
              <a:rPr lang="ja-JP" altLang="en-US" sz="2000" b="1" dirty="0">
                <a:solidFill>
                  <a:srgbClr val="FF0000"/>
                </a:solidFill>
              </a:rPr>
              <a:t>㎥の単価   </a:t>
            </a:r>
            <a:r>
              <a:rPr lang="en-US" altLang="ja-JP" sz="2800" b="1" dirty="0">
                <a:solidFill>
                  <a:srgbClr val="FF0000"/>
                </a:solidFill>
              </a:rPr>
              <a:t>11</a:t>
            </a:r>
            <a:r>
              <a:rPr lang="ja-JP" altLang="en-US" sz="2000" b="1" dirty="0">
                <a:solidFill>
                  <a:srgbClr val="FF0000"/>
                </a:solidFill>
              </a:rPr>
              <a:t>円　</a:t>
            </a:r>
            <a:r>
              <a:rPr lang="en-US" altLang="ja-JP" sz="2000" b="1" dirty="0">
                <a:solidFill>
                  <a:srgbClr val="FF0000"/>
                </a:solidFill>
              </a:rPr>
              <a:t>×</a:t>
            </a:r>
            <a:r>
              <a:rPr lang="ja-JP" altLang="en-US" sz="2000" b="1" dirty="0">
                <a:solidFill>
                  <a:srgbClr val="FF0000"/>
                </a:solidFill>
              </a:rPr>
              <a:t>　水量　</a:t>
            </a:r>
            <a:r>
              <a:rPr lang="en-US" altLang="ja-JP" sz="2800" b="1" dirty="0">
                <a:solidFill>
                  <a:srgbClr val="FF0000"/>
                </a:solidFill>
              </a:rPr>
              <a:t>10</a:t>
            </a:r>
            <a:r>
              <a:rPr lang="ja-JP" altLang="en-US" sz="2000" b="1" dirty="0">
                <a:solidFill>
                  <a:srgbClr val="FF0000"/>
                </a:solidFill>
              </a:rPr>
              <a:t>㎥</a:t>
            </a:r>
            <a:r>
              <a:rPr lang="ja-JP" altLang="en-US" sz="2800" b="1" dirty="0">
                <a:solidFill>
                  <a:srgbClr val="FF0000"/>
                </a:solidFill>
              </a:rPr>
              <a:t> </a:t>
            </a:r>
            <a:r>
              <a:rPr lang="ja-JP" altLang="en-US" sz="2000" b="1" dirty="0">
                <a:solidFill>
                  <a:srgbClr val="FF0000"/>
                </a:solidFill>
              </a:rPr>
              <a:t>＝      </a:t>
            </a:r>
            <a:r>
              <a:rPr lang="en-US" altLang="ja-JP" sz="2800" b="1" dirty="0">
                <a:solidFill>
                  <a:srgbClr val="FF0000"/>
                </a:solidFill>
              </a:rPr>
              <a:t>110</a:t>
            </a:r>
            <a:r>
              <a:rPr lang="ja-JP" altLang="en-US" sz="2000" b="1" dirty="0">
                <a:solidFill>
                  <a:srgbClr val="FF0000"/>
                </a:solidFill>
              </a:rPr>
              <a:t>円</a:t>
            </a:r>
            <a:endParaRPr lang="en-US" altLang="ja-JP" sz="2000" b="1" dirty="0">
              <a:solidFill>
                <a:srgbClr val="FF0000"/>
              </a:solidFill>
            </a:endParaRPr>
          </a:p>
          <a:p>
            <a:r>
              <a:rPr lang="en-US" altLang="ja-JP" sz="2000" b="1" dirty="0">
                <a:solidFill>
                  <a:srgbClr val="FF0000"/>
                </a:solidFill>
              </a:rPr>
              <a:t>11</a:t>
            </a:r>
            <a:r>
              <a:rPr lang="ja-JP" altLang="en-US" sz="2000" b="1" dirty="0">
                <a:solidFill>
                  <a:srgbClr val="FF0000"/>
                </a:solidFill>
              </a:rPr>
              <a:t>～</a:t>
            </a:r>
            <a:r>
              <a:rPr lang="en-US" altLang="ja-JP" sz="2000" b="1" dirty="0">
                <a:solidFill>
                  <a:srgbClr val="FF0000"/>
                </a:solidFill>
              </a:rPr>
              <a:t>20</a:t>
            </a:r>
            <a:r>
              <a:rPr lang="ja-JP" altLang="en-US" sz="2000" b="1" dirty="0">
                <a:solidFill>
                  <a:srgbClr val="FF0000"/>
                </a:solidFill>
              </a:rPr>
              <a:t>㎥の単価   </a:t>
            </a:r>
            <a:r>
              <a:rPr lang="en-US" altLang="ja-JP" sz="2800" b="1" dirty="0">
                <a:solidFill>
                  <a:srgbClr val="FF0000"/>
                </a:solidFill>
              </a:rPr>
              <a:t>88</a:t>
            </a:r>
            <a:r>
              <a:rPr lang="ja-JP" altLang="en-US" sz="2000" b="1" dirty="0">
                <a:solidFill>
                  <a:srgbClr val="FF0000"/>
                </a:solidFill>
              </a:rPr>
              <a:t>円　</a:t>
            </a:r>
            <a:r>
              <a:rPr lang="en-US" altLang="ja-JP" sz="2000" b="1" dirty="0">
                <a:solidFill>
                  <a:srgbClr val="FF0000"/>
                </a:solidFill>
              </a:rPr>
              <a:t>×</a:t>
            </a:r>
            <a:r>
              <a:rPr lang="ja-JP" altLang="en-US" sz="2000" b="1" dirty="0">
                <a:solidFill>
                  <a:srgbClr val="FF0000"/>
                </a:solidFill>
              </a:rPr>
              <a:t>　水量　</a:t>
            </a:r>
            <a:r>
              <a:rPr lang="en-US" altLang="ja-JP" sz="2800" b="1" dirty="0">
                <a:solidFill>
                  <a:srgbClr val="FF0000"/>
                </a:solidFill>
              </a:rPr>
              <a:t>10</a:t>
            </a:r>
            <a:r>
              <a:rPr lang="ja-JP" altLang="en-US" sz="2000" b="1" dirty="0">
                <a:solidFill>
                  <a:srgbClr val="FF0000"/>
                </a:solidFill>
              </a:rPr>
              <a:t>㎥</a:t>
            </a:r>
            <a:r>
              <a:rPr lang="ja-JP" altLang="en-US" sz="2800" b="1" dirty="0">
                <a:solidFill>
                  <a:srgbClr val="FF0000"/>
                </a:solidFill>
              </a:rPr>
              <a:t> </a:t>
            </a:r>
            <a:r>
              <a:rPr lang="ja-JP" altLang="en-US" sz="2000" b="1" dirty="0">
                <a:solidFill>
                  <a:srgbClr val="FF0000"/>
                </a:solidFill>
              </a:rPr>
              <a:t>＝      </a:t>
            </a:r>
            <a:r>
              <a:rPr lang="en-US" altLang="ja-JP" sz="2800" b="1" dirty="0">
                <a:solidFill>
                  <a:srgbClr val="FF0000"/>
                </a:solidFill>
              </a:rPr>
              <a:t>880</a:t>
            </a:r>
            <a:r>
              <a:rPr lang="ja-JP" altLang="en-US" sz="2000" b="1" dirty="0">
                <a:solidFill>
                  <a:srgbClr val="FF0000"/>
                </a:solidFill>
              </a:rPr>
              <a:t>円</a:t>
            </a:r>
            <a:endParaRPr lang="en-US" altLang="ja-JP" sz="2000" b="1" dirty="0">
              <a:solidFill>
                <a:srgbClr val="FF0000"/>
              </a:solidFill>
            </a:endParaRPr>
          </a:p>
          <a:p>
            <a:r>
              <a:rPr lang="en-US" altLang="ja-JP" sz="2000" b="1" dirty="0">
                <a:solidFill>
                  <a:srgbClr val="FF0000"/>
                </a:solidFill>
              </a:rPr>
              <a:t>21</a:t>
            </a:r>
            <a:r>
              <a:rPr lang="ja-JP" altLang="en-US" sz="2000" b="1" dirty="0">
                <a:solidFill>
                  <a:srgbClr val="FF0000"/>
                </a:solidFill>
              </a:rPr>
              <a:t>～</a:t>
            </a:r>
            <a:r>
              <a:rPr lang="en-US" altLang="ja-JP" sz="2000" b="1" dirty="0">
                <a:solidFill>
                  <a:srgbClr val="FF0000"/>
                </a:solidFill>
              </a:rPr>
              <a:t>40</a:t>
            </a:r>
            <a:r>
              <a:rPr lang="ja-JP" altLang="en-US" sz="2000" b="1" dirty="0">
                <a:solidFill>
                  <a:srgbClr val="FF0000"/>
                </a:solidFill>
              </a:rPr>
              <a:t>㎥の単価 </a:t>
            </a:r>
            <a:r>
              <a:rPr lang="en-US" altLang="ja-JP" sz="2800" b="1" dirty="0">
                <a:solidFill>
                  <a:srgbClr val="FF0000"/>
                </a:solidFill>
              </a:rPr>
              <a:t>165</a:t>
            </a:r>
            <a:r>
              <a:rPr lang="ja-JP" altLang="en-US" sz="2000" b="1" dirty="0">
                <a:solidFill>
                  <a:srgbClr val="FF0000"/>
                </a:solidFill>
              </a:rPr>
              <a:t>円</a:t>
            </a:r>
            <a:r>
              <a:rPr lang="ja-JP" altLang="en-US" sz="2800" b="1" dirty="0">
                <a:solidFill>
                  <a:srgbClr val="FF0000"/>
                </a:solidFill>
              </a:rPr>
              <a:t>  </a:t>
            </a:r>
            <a:r>
              <a:rPr lang="en-US" altLang="ja-JP" sz="2000" b="1" dirty="0">
                <a:solidFill>
                  <a:srgbClr val="FF0000"/>
                </a:solidFill>
              </a:rPr>
              <a:t>×</a:t>
            </a:r>
            <a:r>
              <a:rPr lang="ja-JP" altLang="en-US" sz="2000" b="1" dirty="0">
                <a:solidFill>
                  <a:srgbClr val="FF0000"/>
                </a:solidFill>
              </a:rPr>
              <a:t>　水量　</a:t>
            </a:r>
            <a:r>
              <a:rPr lang="en-US" altLang="ja-JP" sz="2800" b="1" dirty="0">
                <a:solidFill>
                  <a:srgbClr val="FF0000"/>
                </a:solidFill>
              </a:rPr>
              <a:t>20</a:t>
            </a:r>
            <a:r>
              <a:rPr lang="ja-JP" altLang="en-US" sz="2000" b="1" dirty="0">
                <a:solidFill>
                  <a:srgbClr val="FF0000"/>
                </a:solidFill>
              </a:rPr>
              <a:t>㎥</a:t>
            </a:r>
            <a:r>
              <a:rPr lang="ja-JP" altLang="en-US" sz="2800" b="1" dirty="0">
                <a:solidFill>
                  <a:srgbClr val="FF0000"/>
                </a:solidFill>
              </a:rPr>
              <a:t> </a:t>
            </a:r>
            <a:r>
              <a:rPr lang="ja-JP" altLang="en-US" sz="2000" b="1" dirty="0">
                <a:solidFill>
                  <a:srgbClr val="FF0000"/>
                </a:solidFill>
              </a:rPr>
              <a:t>＝</a:t>
            </a:r>
            <a:r>
              <a:rPr lang="ja-JP" altLang="en-US" sz="2800" b="1" dirty="0">
                <a:solidFill>
                  <a:srgbClr val="FF0000"/>
                </a:solidFill>
              </a:rPr>
              <a:t> </a:t>
            </a:r>
            <a:r>
              <a:rPr lang="en-US" altLang="ja-JP" sz="2800" b="1" dirty="0">
                <a:solidFill>
                  <a:srgbClr val="FF0000"/>
                </a:solidFill>
              </a:rPr>
              <a:t>3,300</a:t>
            </a:r>
            <a:r>
              <a:rPr lang="ja-JP" altLang="en-US" sz="2000" b="1" dirty="0">
                <a:solidFill>
                  <a:srgbClr val="FF0000"/>
                </a:solidFill>
              </a:rPr>
              <a:t>円</a:t>
            </a:r>
            <a:endParaRPr lang="en-US" altLang="ja-JP" sz="2000" b="1" dirty="0">
              <a:solidFill>
                <a:srgbClr val="FF0000"/>
              </a:solidFill>
            </a:endParaRP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従量料金は　</a:t>
            </a:r>
            <a:r>
              <a:rPr lang="en-US" altLang="ja-JP" sz="2800" b="1" dirty="0">
                <a:solidFill>
                  <a:srgbClr val="FF0000"/>
                </a:solidFill>
              </a:rPr>
              <a:t>110</a:t>
            </a:r>
            <a:r>
              <a:rPr lang="ja-JP" altLang="en-US" sz="2800" b="1" dirty="0">
                <a:solidFill>
                  <a:srgbClr val="FF0000"/>
                </a:solidFill>
              </a:rPr>
              <a:t> </a:t>
            </a:r>
            <a:r>
              <a:rPr lang="en-US" altLang="ja-JP" sz="2800" b="1" dirty="0">
                <a:solidFill>
                  <a:srgbClr val="FF0000"/>
                </a:solidFill>
              </a:rPr>
              <a:t>+ 880 + 3,300</a:t>
            </a:r>
            <a:r>
              <a:rPr lang="ja-JP" altLang="en-US" sz="2800" b="1" dirty="0">
                <a:solidFill>
                  <a:srgbClr val="FF0000"/>
                </a:solidFill>
              </a:rPr>
              <a:t>＝</a:t>
            </a:r>
            <a:r>
              <a:rPr lang="en-US" altLang="ja-JP" sz="3200" b="1" dirty="0">
                <a:solidFill>
                  <a:srgbClr val="FF0000"/>
                </a:solidFill>
              </a:rPr>
              <a:t>4,290</a:t>
            </a:r>
            <a:r>
              <a:rPr lang="ja-JP" altLang="en-US" sz="2000" b="1" dirty="0">
                <a:solidFill>
                  <a:srgbClr val="FF0000"/>
                </a:solidFill>
              </a:rPr>
              <a:t>円</a:t>
            </a:r>
            <a:r>
              <a:rPr lang="ja-JP" altLang="en-US" sz="3200" b="1" dirty="0">
                <a:solidFill>
                  <a:srgbClr val="FF0000"/>
                </a:solidFill>
              </a:rPr>
              <a:t>  </a:t>
            </a:r>
            <a:r>
              <a:rPr lang="ja-JP" altLang="en-US" sz="2000" b="1" dirty="0">
                <a:solidFill>
                  <a:schemeClr val="accent3"/>
                </a:solidFill>
              </a:rPr>
              <a:t>です。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47C7D931-7BFE-AF81-3CE8-CB3726CA5592}"/>
              </a:ext>
            </a:extLst>
          </p:cNvPr>
          <p:cNvSpPr/>
          <p:nvPr/>
        </p:nvSpPr>
        <p:spPr>
          <a:xfrm flipV="1">
            <a:off x="4311140" y="2326656"/>
            <a:ext cx="1438531" cy="648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978D318F-6C87-54D9-8AB5-FB215348DDF9}"/>
              </a:ext>
            </a:extLst>
          </p:cNvPr>
          <p:cNvSpPr/>
          <p:nvPr/>
        </p:nvSpPr>
        <p:spPr>
          <a:xfrm flipV="1">
            <a:off x="1885098" y="2326656"/>
            <a:ext cx="1268451" cy="6517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5380F94-846A-A8D2-2868-3631B9F6461E}"/>
              </a:ext>
            </a:extLst>
          </p:cNvPr>
          <p:cNvSpPr txBox="1"/>
          <p:nvPr/>
        </p:nvSpPr>
        <p:spPr>
          <a:xfrm>
            <a:off x="196033" y="2042068"/>
            <a:ext cx="62551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b="1" dirty="0">
                <a:solidFill>
                  <a:schemeClr val="accent3"/>
                </a:solidFill>
              </a:rPr>
              <a:t>基本料金は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メーター口径　</a:t>
            </a:r>
            <a:r>
              <a:rPr lang="en-US" altLang="ja-JP" sz="2800" b="1" dirty="0">
                <a:solidFill>
                  <a:srgbClr val="FF0000"/>
                </a:solidFill>
              </a:rPr>
              <a:t>20mm</a:t>
            </a:r>
            <a:r>
              <a:rPr lang="ja-JP" altLang="en-US" sz="2800" b="1" dirty="0">
                <a:solidFill>
                  <a:srgbClr val="FF0000"/>
                </a:solidFill>
              </a:rPr>
              <a:t>　</a:t>
            </a:r>
            <a:r>
              <a:rPr lang="ja-JP" altLang="en-US" sz="2000" b="1" dirty="0">
                <a:solidFill>
                  <a:schemeClr val="accent3"/>
                </a:solidFill>
              </a:rPr>
              <a:t>のため、</a:t>
            </a:r>
            <a:r>
              <a:rPr lang="en-US" altLang="ja-JP" sz="3200" b="1" dirty="0">
                <a:solidFill>
                  <a:srgbClr val="FF0000"/>
                </a:solidFill>
              </a:rPr>
              <a:t>1,760</a:t>
            </a:r>
            <a:r>
              <a:rPr lang="ja-JP" altLang="en-US" sz="2000" b="1" dirty="0">
                <a:solidFill>
                  <a:srgbClr val="FF0000"/>
                </a:solidFill>
              </a:rPr>
              <a:t>円　</a:t>
            </a:r>
            <a:r>
              <a:rPr lang="ja-JP" altLang="en-US" sz="2000" b="1" dirty="0">
                <a:solidFill>
                  <a:schemeClr val="accent3"/>
                </a:solidFill>
              </a:rPr>
              <a:t>です。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endParaRPr lang="ja-JP" altLang="en-US" sz="2000" b="1" dirty="0">
              <a:solidFill>
                <a:schemeClr val="accent3"/>
              </a:solidFill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3CDAEDB-C1BF-A72E-F350-EC9E55AA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/>
              <a:t>２．水道料金の改定案</a:t>
            </a: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7E42D76-EDDA-8B60-E01F-03AC17C84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11</a:t>
            </a:r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F96569-4FF1-8CE1-1D33-9D4583C8E366}"/>
              </a:ext>
            </a:extLst>
          </p:cNvPr>
          <p:cNvSpPr txBox="1"/>
          <p:nvPr/>
        </p:nvSpPr>
        <p:spPr>
          <a:xfrm>
            <a:off x="574215" y="792913"/>
            <a:ext cx="2483372" cy="461665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　具体例②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939EB9B-5AA6-8EF5-CDF8-17FCAB68E1D6}"/>
              </a:ext>
            </a:extLst>
          </p:cNvPr>
          <p:cNvSpPr txBox="1"/>
          <p:nvPr/>
        </p:nvSpPr>
        <p:spPr>
          <a:xfrm>
            <a:off x="183577" y="1400867"/>
            <a:ext cx="6738536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</a:rPr>
              <a:t>■口径</a:t>
            </a:r>
            <a:r>
              <a:rPr lang="en-US" altLang="ja-JP" sz="2400" b="1" dirty="0">
                <a:solidFill>
                  <a:schemeClr val="bg1"/>
                </a:solidFill>
              </a:rPr>
              <a:t>20mm</a:t>
            </a:r>
            <a:r>
              <a:rPr lang="ja-JP" altLang="en-US" sz="2400" b="1" dirty="0">
                <a:solidFill>
                  <a:schemeClr val="bg1"/>
                </a:solidFill>
              </a:rPr>
              <a:t>　２か月で</a:t>
            </a:r>
            <a:r>
              <a:rPr lang="en-US" altLang="ja-JP" sz="2400" b="1" dirty="0">
                <a:solidFill>
                  <a:schemeClr val="bg1"/>
                </a:solidFill>
              </a:rPr>
              <a:t>40</a:t>
            </a:r>
            <a:r>
              <a:rPr lang="ja-JP" altLang="en-US" sz="2400" b="1" dirty="0">
                <a:solidFill>
                  <a:schemeClr val="bg1"/>
                </a:solidFill>
              </a:rPr>
              <a:t>㎥を使用した場合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30A84AC-6387-A5CF-C20B-41328E02A62E}"/>
              </a:ext>
            </a:extLst>
          </p:cNvPr>
          <p:cNvSpPr/>
          <p:nvPr/>
        </p:nvSpPr>
        <p:spPr>
          <a:xfrm>
            <a:off x="196033" y="1954775"/>
            <a:ext cx="6447380" cy="120032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B149C397-67C9-CC6D-D872-324C1056967B}"/>
              </a:ext>
            </a:extLst>
          </p:cNvPr>
          <p:cNvSpPr/>
          <p:nvPr/>
        </p:nvSpPr>
        <p:spPr>
          <a:xfrm>
            <a:off x="196033" y="3289523"/>
            <a:ext cx="6593299" cy="338930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95E5CC9-4A0A-C4B7-116A-AF39848D152F}"/>
              </a:ext>
            </a:extLst>
          </p:cNvPr>
          <p:cNvCxnSpPr>
            <a:cxnSpLocks/>
          </p:cNvCxnSpPr>
          <p:nvPr/>
        </p:nvCxnSpPr>
        <p:spPr>
          <a:xfrm>
            <a:off x="6920221" y="4344106"/>
            <a:ext cx="112877" cy="0"/>
          </a:xfrm>
          <a:prstGeom prst="line">
            <a:avLst/>
          </a:prstGeom>
          <a:ln w="571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グラフィックス 25" descr="水漏れする蛇口 枠線">
            <a:extLst>
              <a:ext uri="{FF2B5EF4-FFF2-40B4-BE49-F238E27FC236}">
                <a16:creationId xmlns:a16="http://schemas.microsoft.com/office/drawing/2014/main" id="{3F218AFC-F4A1-2A1B-5C20-1610A6F32E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71842" y="1959335"/>
            <a:ext cx="718100" cy="914400"/>
          </a:xfrm>
          <a:prstGeom prst="rect">
            <a:avLst/>
          </a:prstGeom>
        </p:spPr>
      </p:pic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75A09B9F-FE86-111B-ED10-79A44EE93DF2}"/>
              </a:ext>
            </a:extLst>
          </p:cNvPr>
          <p:cNvSpPr/>
          <p:nvPr/>
        </p:nvSpPr>
        <p:spPr>
          <a:xfrm flipV="1">
            <a:off x="7033098" y="3959863"/>
            <a:ext cx="1741251" cy="76848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B2BDC29-F1B9-F784-DC37-38B71BFAE670}"/>
              </a:ext>
            </a:extLst>
          </p:cNvPr>
          <p:cNvSpPr txBox="1"/>
          <p:nvPr/>
        </p:nvSpPr>
        <p:spPr>
          <a:xfrm>
            <a:off x="6922112" y="2245870"/>
            <a:ext cx="2340979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b="1" dirty="0">
                <a:solidFill>
                  <a:schemeClr val="accent3"/>
                </a:solidFill>
              </a:rPr>
              <a:t>       水道料金は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       基本料金と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       従量料金を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       あわせて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en-US" altLang="ja-JP" sz="3200" b="1" dirty="0">
                <a:solidFill>
                  <a:srgbClr val="FF0000"/>
                </a:solidFill>
              </a:rPr>
              <a:t>  6,050</a:t>
            </a:r>
            <a:r>
              <a:rPr lang="ja-JP" altLang="en-US" sz="2000" b="1" dirty="0">
                <a:solidFill>
                  <a:srgbClr val="FF0000"/>
                </a:solidFill>
              </a:rPr>
              <a:t>円</a:t>
            </a:r>
            <a:r>
              <a:rPr lang="ja-JP" altLang="en-US" sz="3200" b="1" dirty="0">
                <a:solidFill>
                  <a:srgbClr val="FF0000"/>
                </a:solidFill>
              </a:rPr>
              <a:t> </a:t>
            </a:r>
            <a:endParaRPr lang="en-US" altLang="ja-JP" sz="3200" b="1" dirty="0">
              <a:solidFill>
                <a:srgbClr val="FF0000"/>
              </a:solidFill>
            </a:endParaRPr>
          </a:p>
          <a:p>
            <a:endParaRPr lang="en-US" altLang="ja-JP" sz="3200" b="1" dirty="0">
              <a:solidFill>
                <a:srgbClr val="FF0000"/>
              </a:solidFill>
            </a:endParaRPr>
          </a:p>
          <a:p>
            <a:r>
              <a:rPr lang="en-US" altLang="ja-JP" sz="2000" b="1" dirty="0">
                <a:solidFill>
                  <a:srgbClr val="FF0000"/>
                </a:solidFill>
              </a:rPr>
              <a:t> </a:t>
            </a:r>
            <a:r>
              <a:rPr lang="ja-JP" altLang="en-US" sz="2000" b="1" dirty="0">
                <a:solidFill>
                  <a:srgbClr val="FF0000"/>
                </a:solidFill>
              </a:rPr>
              <a:t>　</a:t>
            </a:r>
            <a:r>
              <a:rPr lang="en-US" altLang="ja-JP" sz="2000" b="1" dirty="0">
                <a:solidFill>
                  <a:schemeClr val="accent3"/>
                </a:solidFill>
              </a:rPr>
              <a:t>(1</a:t>
            </a:r>
            <a:r>
              <a:rPr lang="ja-JP" altLang="en-US" sz="2000" b="1" dirty="0">
                <a:solidFill>
                  <a:schemeClr val="accent3"/>
                </a:solidFill>
              </a:rPr>
              <a:t>か月あたり</a:t>
            </a:r>
            <a:r>
              <a:rPr lang="en-US" altLang="ja-JP" sz="2000" b="1" dirty="0">
                <a:solidFill>
                  <a:schemeClr val="accent3"/>
                </a:solidFill>
              </a:rPr>
              <a:t>             </a:t>
            </a: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　　　</a:t>
            </a:r>
            <a:r>
              <a:rPr lang="en-US" altLang="ja-JP" sz="2000" b="1" dirty="0">
                <a:solidFill>
                  <a:schemeClr val="accent3"/>
                </a:solidFill>
              </a:rPr>
              <a:t>3,025</a:t>
            </a:r>
            <a:r>
              <a:rPr lang="ja-JP" altLang="en-US" sz="2000" b="1" dirty="0">
                <a:solidFill>
                  <a:schemeClr val="accent3"/>
                </a:solidFill>
              </a:rPr>
              <a:t>円</a:t>
            </a:r>
            <a:r>
              <a:rPr lang="en-US" altLang="ja-JP" sz="2000" b="1" dirty="0">
                <a:solidFill>
                  <a:schemeClr val="accent3"/>
                </a:solidFill>
              </a:rPr>
              <a:t>)</a:t>
            </a: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　　　　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　　　です。</a:t>
            </a:r>
          </a:p>
        </p:txBody>
      </p:sp>
    </p:spTree>
    <p:extLst>
      <p:ext uri="{BB962C8B-B14F-4D97-AF65-F5344CB8AC3E}">
        <p14:creationId xmlns:p14="http://schemas.microsoft.com/office/powerpoint/2010/main" val="2313308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C6C8091A-B4B5-6507-52FB-5EE3D0E27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797" y="479424"/>
            <a:ext cx="8366784" cy="5334187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07E8F514-3685-4FE2-A8D4-FE4AE9875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/>
              <a:t>２．水道料金の改定案</a:t>
            </a:r>
            <a:endParaRPr kumimoji="1" lang="ja-JP" altLang="en-US" sz="24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94A9B9A-5795-2883-51A0-6659467CF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12</a:t>
            </a:r>
            <a:endParaRPr lang="ja-JP" altLang="en-US" dirty="0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A5BF39EC-04E4-750A-09C6-FCFFE353F2F6}"/>
              </a:ext>
            </a:extLst>
          </p:cNvPr>
          <p:cNvSpPr/>
          <p:nvPr/>
        </p:nvSpPr>
        <p:spPr>
          <a:xfrm>
            <a:off x="639797" y="5427701"/>
            <a:ext cx="7490297" cy="135247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523867E-C283-975A-AE5F-985ADED20D43}"/>
              </a:ext>
            </a:extLst>
          </p:cNvPr>
          <p:cNvSpPr txBox="1"/>
          <p:nvPr/>
        </p:nvSpPr>
        <p:spPr>
          <a:xfrm>
            <a:off x="865762" y="5456740"/>
            <a:ext cx="749029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b="1" dirty="0">
                <a:solidFill>
                  <a:schemeClr val="accent3"/>
                </a:solidFill>
              </a:rPr>
              <a:t>１～</a:t>
            </a:r>
            <a:r>
              <a:rPr lang="en-US" altLang="ja-JP" sz="2000" b="1" dirty="0">
                <a:solidFill>
                  <a:schemeClr val="accent3"/>
                </a:solidFill>
              </a:rPr>
              <a:t>10</a:t>
            </a:r>
            <a:r>
              <a:rPr lang="ja-JP" altLang="en-US" sz="2000" b="1" dirty="0">
                <a:solidFill>
                  <a:schemeClr val="accent3"/>
                </a:solidFill>
              </a:rPr>
              <a:t>㎥の料金単価が低い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endParaRPr lang="en-US" altLang="ja-JP" sz="1600" dirty="0"/>
          </a:p>
          <a:p>
            <a:r>
              <a:rPr lang="ja-JP" altLang="en-US" sz="1600" dirty="0"/>
              <a:t>　</a:t>
            </a:r>
            <a:r>
              <a:rPr lang="ja-JP" altLang="en-US" sz="1600" b="1" dirty="0">
                <a:solidFill>
                  <a:schemeClr val="accent3"/>
                </a:solidFill>
              </a:rPr>
              <a:t>➡　</a:t>
            </a:r>
            <a:r>
              <a:rPr lang="ja-JP" altLang="en-US" sz="2400" b="1" dirty="0">
                <a:solidFill>
                  <a:srgbClr val="FF0000"/>
                </a:solidFill>
              </a:rPr>
              <a:t>使用水量が多い・少ない</a:t>
            </a:r>
            <a:r>
              <a:rPr lang="ja-JP" altLang="en-US" sz="2000" b="1" dirty="0">
                <a:solidFill>
                  <a:schemeClr val="accent3"/>
                </a:solidFill>
              </a:rPr>
              <a:t>に関わらず、</a:t>
            </a:r>
            <a:endParaRPr lang="en-US" altLang="ja-JP" sz="2000" b="1" dirty="0">
              <a:solidFill>
                <a:schemeClr val="accent3"/>
              </a:solidFill>
            </a:endParaRPr>
          </a:p>
          <a:p>
            <a:r>
              <a:rPr lang="ja-JP" altLang="en-US" sz="2000" b="1" dirty="0">
                <a:solidFill>
                  <a:schemeClr val="accent3"/>
                </a:solidFill>
              </a:rPr>
              <a:t>　　　　　　　　　　　　　　　　水道料金が低くなります</a:t>
            </a:r>
          </a:p>
        </p:txBody>
      </p:sp>
    </p:spTree>
    <p:extLst>
      <p:ext uri="{BB962C8B-B14F-4D97-AF65-F5344CB8AC3E}">
        <p14:creationId xmlns:p14="http://schemas.microsoft.com/office/powerpoint/2010/main" val="2711080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7A767D-5625-7794-E4FF-15883CC2A9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0588A3-17EF-107F-850D-4B9193CAD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/>
              <a:t>３．改定案による水道料金と下水道使用料（１）</a:t>
            </a: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4D2312D-FD51-A671-A61D-C29171350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13</a:t>
            </a:r>
            <a:endParaRPr lang="ja-JP" alt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5164ACF4-B131-9322-E617-BFBC99532A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8900" b="34640"/>
          <a:stretch>
            <a:fillRect/>
          </a:stretch>
        </p:blipFill>
        <p:spPr>
          <a:xfrm>
            <a:off x="339462" y="1129612"/>
            <a:ext cx="8446026" cy="1934899"/>
          </a:xfrm>
          <a:prstGeom prst="rect">
            <a:avLst/>
          </a:prstGeom>
        </p:spPr>
      </p:pic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A64F79E2-4553-25BA-5BDE-E434A934BDAE}"/>
              </a:ext>
            </a:extLst>
          </p:cNvPr>
          <p:cNvGraphicFramePr>
            <a:graphicFrameLocks noGrp="1"/>
          </p:cNvGraphicFramePr>
          <p:nvPr/>
        </p:nvGraphicFramePr>
        <p:xfrm>
          <a:off x="244212" y="3064511"/>
          <a:ext cx="8633091" cy="3311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953">
                  <a:extLst>
                    <a:ext uri="{9D8B030D-6E8A-4147-A177-3AD203B41FA5}">
                      <a16:colId xmlns:a16="http://schemas.microsoft.com/office/drawing/2014/main" val="2331827977"/>
                    </a:ext>
                  </a:extLst>
                </a:gridCol>
                <a:gridCol w="1124000">
                  <a:extLst>
                    <a:ext uri="{9D8B030D-6E8A-4147-A177-3AD203B41FA5}">
                      <a16:colId xmlns:a16="http://schemas.microsoft.com/office/drawing/2014/main" val="2109665011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2415580962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3682481987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1681880535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3197552053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2097872052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2151644804"/>
                    </a:ext>
                  </a:extLst>
                </a:gridCol>
                <a:gridCol w="962026">
                  <a:extLst>
                    <a:ext uri="{9D8B030D-6E8A-4147-A177-3AD203B41FA5}">
                      <a16:colId xmlns:a16="http://schemas.microsoft.com/office/drawing/2014/main" val="123737454"/>
                    </a:ext>
                  </a:extLst>
                </a:gridCol>
                <a:gridCol w="962026">
                  <a:extLst>
                    <a:ext uri="{9D8B030D-6E8A-4147-A177-3AD203B41FA5}">
                      <a16:colId xmlns:a16="http://schemas.microsoft.com/office/drawing/2014/main" val="1769420579"/>
                    </a:ext>
                  </a:extLst>
                </a:gridCol>
              </a:tblGrid>
              <a:tr h="40160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</a:rPr>
                        <a:t>現行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水道料金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597855"/>
                  </a:ext>
                </a:extLst>
              </a:tr>
              <a:tr h="40160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下水道料金</a:t>
                      </a:r>
                      <a:endParaRPr kumimoji="1" lang="ja-JP" altLang="en-US" sz="12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984904"/>
                  </a:ext>
                </a:extLst>
              </a:tr>
              <a:tr h="40160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合計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271767"/>
                  </a:ext>
                </a:extLst>
              </a:tr>
              <a:tr h="603366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</a:rPr>
                        <a:t>改定後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水道料金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046988"/>
                  </a:ext>
                </a:extLst>
              </a:tr>
              <a:tr h="60336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下水道料金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（ケース１）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0664804"/>
                  </a:ext>
                </a:extLst>
              </a:tr>
              <a:tr h="900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合計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（差額）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改定率</a:t>
                      </a: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endParaRPr kumimoji="1" lang="en-US" altLang="ja-JP" sz="14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334226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BA728E6-E44E-2FC0-FA6F-A393A7EF8066}"/>
              </a:ext>
            </a:extLst>
          </p:cNvPr>
          <p:cNvSpPr txBox="1"/>
          <p:nvPr/>
        </p:nvSpPr>
        <p:spPr>
          <a:xfrm>
            <a:off x="654050" y="771835"/>
            <a:ext cx="7909559" cy="369332"/>
          </a:xfrm>
          <a:prstGeom prst="rect">
            <a:avLst/>
          </a:prstGeom>
          <a:solidFill>
            <a:srgbClr val="0C769E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</a:rPr>
              <a:t>世帯別・用途別の金額比較       </a:t>
            </a:r>
            <a:r>
              <a:rPr lang="ja-JP" altLang="en-US" sz="1400" b="1" dirty="0">
                <a:solidFill>
                  <a:schemeClr val="bg1"/>
                </a:solidFill>
              </a:rPr>
              <a:t>１か月・税込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871DA8A6-73A1-7D6E-D558-3CCB6219CC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7862" y="3177228"/>
            <a:ext cx="7124700" cy="10287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49227B4D-FC6C-6CC8-BD4C-6F3961DA5E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0788" y="4485609"/>
            <a:ext cx="7124700" cy="188595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F7E3BF9-0BEC-BC68-9117-7A04D11FE1FB}"/>
              </a:ext>
            </a:extLst>
          </p:cNvPr>
          <p:cNvSpPr txBox="1"/>
          <p:nvPr/>
        </p:nvSpPr>
        <p:spPr>
          <a:xfrm>
            <a:off x="6984000" y="5058403"/>
            <a:ext cx="903783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310,602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493D56-63E2-7A21-4355-3E367C18947F}"/>
              </a:ext>
            </a:extLst>
          </p:cNvPr>
          <p:cNvSpPr txBox="1"/>
          <p:nvPr/>
        </p:nvSpPr>
        <p:spPr>
          <a:xfrm>
            <a:off x="6984000" y="5555951"/>
            <a:ext cx="903783" cy="81560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lang="en-US" altLang="ja-JP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785,307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endParaRPr kumimoji="1" lang="en-US" altLang="ja-JP" sz="1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(230,742</a:t>
            </a:r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)</a:t>
            </a: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kumimoji="1"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　　</a:t>
            </a:r>
            <a:r>
              <a:rPr kumimoji="1"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[42%]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707FF81-17C1-28EE-FCDA-A35FE2842EB0}"/>
              </a:ext>
            </a:extLst>
          </p:cNvPr>
          <p:cNvSpPr txBox="1"/>
          <p:nvPr/>
        </p:nvSpPr>
        <p:spPr>
          <a:xfrm>
            <a:off x="7927612" y="5534809"/>
            <a:ext cx="903783" cy="81560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843,717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endParaRPr kumimoji="1" lang="en-US" altLang="ja-JP" sz="1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(240,532</a:t>
            </a:r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)</a:t>
            </a: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kumimoji="1"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　　</a:t>
            </a:r>
            <a:r>
              <a:rPr kumimoji="1"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[40%]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4BC18AF-3265-B87D-97E1-187BC993B250}"/>
              </a:ext>
            </a:extLst>
          </p:cNvPr>
          <p:cNvSpPr txBox="1"/>
          <p:nvPr/>
        </p:nvSpPr>
        <p:spPr>
          <a:xfrm>
            <a:off x="7938779" y="5052445"/>
            <a:ext cx="903783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310,602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</a:p>
        </p:txBody>
      </p:sp>
    </p:spTree>
    <p:extLst>
      <p:ext uri="{BB962C8B-B14F-4D97-AF65-F5344CB8AC3E}">
        <p14:creationId xmlns:p14="http://schemas.microsoft.com/office/powerpoint/2010/main" val="4171980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A67024-0899-FB4B-D537-3D057AA215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99CB06-0577-8487-01B8-6C5FD812B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/>
              <a:t>３．改定案による水道料金と下水道使用料（２）</a:t>
            </a: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6EF049-CBDB-D50B-09F2-0909CE96A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14</a:t>
            </a:r>
            <a:endParaRPr lang="ja-JP" alt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41DFBD7E-B808-CBFF-B912-5233828AA2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8900" b="34640"/>
          <a:stretch>
            <a:fillRect/>
          </a:stretch>
        </p:blipFill>
        <p:spPr>
          <a:xfrm>
            <a:off x="339462" y="1129612"/>
            <a:ext cx="8446026" cy="1934899"/>
          </a:xfrm>
          <a:prstGeom prst="rect">
            <a:avLst/>
          </a:prstGeom>
        </p:spPr>
      </p:pic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A36A5400-9A65-6D14-B099-9DB63F0C9952}"/>
              </a:ext>
            </a:extLst>
          </p:cNvPr>
          <p:cNvGraphicFramePr>
            <a:graphicFrameLocks noGrp="1"/>
          </p:cNvGraphicFramePr>
          <p:nvPr/>
        </p:nvGraphicFramePr>
        <p:xfrm>
          <a:off x="244212" y="3064511"/>
          <a:ext cx="8633091" cy="3275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892">
                  <a:extLst>
                    <a:ext uri="{9D8B030D-6E8A-4147-A177-3AD203B41FA5}">
                      <a16:colId xmlns:a16="http://schemas.microsoft.com/office/drawing/2014/main" val="2331827977"/>
                    </a:ext>
                  </a:extLst>
                </a:gridCol>
                <a:gridCol w="1114061">
                  <a:extLst>
                    <a:ext uri="{9D8B030D-6E8A-4147-A177-3AD203B41FA5}">
                      <a16:colId xmlns:a16="http://schemas.microsoft.com/office/drawing/2014/main" val="2109665011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2415580962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3682481987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1681880535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3197552053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2097872052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2151644804"/>
                    </a:ext>
                  </a:extLst>
                </a:gridCol>
                <a:gridCol w="962026">
                  <a:extLst>
                    <a:ext uri="{9D8B030D-6E8A-4147-A177-3AD203B41FA5}">
                      <a16:colId xmlns:a16="http://schemas.microsoft.com/office/drawing/2014/main" val="123737454"/>
                    </a:ext>
                  </a:extLst>
                </a:gridCol>
                <a:gridCol w="962026">
                  <a:extLst>
                    <a:ext uri="{9D8B030D-6E8A-4147-A177-3AD203B41FA5}">
                      <a16:colId xmlns:a16="http://schemas.microsoft.com/office/drawing/2014/main" val="1769420579"/>
                    </a:ext>
                  </a:extLst>
                </a:gridCol>
              </a:tblGrid>
              <a:tr h="401601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</a:rPr>
                        <a:t>現行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水道料金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597855"/>
                  </a:ext>
                </a:extLst>
              </a:tr>
              <a:tr h="40160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下水道料金</a:t>
                      </a:r>
                      <a:endParaRPr kumimoji="1" lang="ja-JP" altLang="en-US" sz="12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984904"/>
                  </a:ext>
                </a:extLst>
              </a:tr>
              <a:tr h="401601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合計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271767"/>
                  </a:ext>
                </a:extLst>
              </a:tr>
              <a:tr h="603366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</a:rPr>
                        <a:t>改定後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水道料金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046988"/>
                  </a:ext>
                </a:extLst>
              </a:tr>
              <a:tr h="60336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下水道料金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（ケース２）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0664804"/>
                  </a:ext>
                </a:extLst>
              </a:tr>
              <a:tr h="864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合計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（差額）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［改定率］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334226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4B91B03-820F-EE97-17BC-4DFD2F3310EF}"/>
              </a:ext>
            </a:extLst>
          </p:cNvPr>
          <p:cNvSpPr txBox="1"/>
          <p:nvPr/>
        </p:nvSpPr>
        <p:spPr>
          <a:xfrm>
            <a:off x="654050" y="771835"/>
            <a:ext cx="7909559" cy="369332"/>
          </a:xfrm>
          <a:prstGeom prst="rect">
            <a:avLst/>
          </a:prstGeom>
          <a:solidFill>
            <a:srgbClr val="0C769E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</a:rPr>
              <a:t>世帯別・用途別の金額比較       </a:t>
            </a:r>
            <a:r>
              <a:rPr lang="ja-JP" altLang="en-US" sz="1400" b="1" dirty="0">
                <a:solidFill>
                  <a:schemeClr val="bg1"/>
                </a:solidFill>
              </a:rPr>
              <a:t>１か月・税込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2EE60DB-2316-9A6C-8ECD-C42464875E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7862" y="3177228"/>
            <a:ext cx="7124700" cy="10287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196F527-6828-F855-D4B7-CB448676E8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7862" y="4402604"/>
            <a:ext cx="7124700" cy="189865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A2682EB-7A72-9893-D7DD-899C7B91B600}"/>
              </a:ext>
            </a:extLst>
          </p:cNvPr>
          <p:cNvSpPr txBox="1"/>
          <p:nvPr/>
        </p:nvSpPr>
        <p:spPr>
          <a:xfrm>
            <a:off x="6993755" y="4984710"/>
            <a:ext cx="889550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227,964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FACAE3F-D0EC-40DF-67FC-9DA937A21183}"/>
              </a:ext>
            </a:extLst>
          </p:cNvPr>
          <p:cNvSpPr txBox="1"/>
          <p:nvPr/>
        </p:nvSpPr>
        <p:spPr>
          <a:xfrm>
            <a:off x="3568743" y="4987855"/>
            <a:ext cx="775425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2,695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350B9F1-C7B9-7539-84AC-682B831E867F}"/>
              </a:ext>
            </a:extLst>
          </p:cNvPr>
          <p:cNvSpPr txBox="1"/>
          <p:nvPr/>
        </p:nvSpPr>
        <p:spPr>
          <a:xfrm>
            <a:off x="4390662" y="4984711"/>
            <a:ext cx="775425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2,695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792887-FBD1-13DC-EFC4-176D59A1C5EF}"/>
              </a:ext>
            </a:extLst>
          </p:cNvPr>
          <p:cNvSpPr txBox="1"/>
          <p:nvPr/>
        </p:nvSpPr>
        <p:spPr>
          <a:xfrm>
            <a:off x="5280212" y="4984711"/>
            <a:ext cx="775425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6,017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A2F4C5E-C214-0B13-F990-DC9FD23D8EC5}"/>
              </a:ext>
            </a:extLst>
          </p:cNvPr>
          <p:cNvSpPr txBox="1"/>
          <p:nvPr/>
        </p:nvSpPr>
        <p:spPr>
          <a:xfrm>
            <a:off x="6148624" y="4984710"/>
            <a:ext cx="775425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6,017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3C4D249-9DAA-24B7-EDAA-31C3E5AA531E}"/>
              </a:ext>
            </a:extLst>
          </p:cNvPr>
          <p:cNvSpPr txBox="1"/>
          <p:nvPr/>
        </p:nvSpPr>
        <p:spPr>
          <a:xfrm>
            <a:off x="6993755" y="5501035"/>
            <a:ext cx="903783" cy="80021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702,669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endParaRPr kumimoji="1" lang="en-US" altLang="ja-JP" sz="1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endParaRPr kumimoji="1"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(148,104</a:t>
            </a:r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)</a:t>
            </a: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kumimoji="1"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　　</a:t>
            </a:r>
            <a:r>
              <a:rPr kumimoji="1"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[27%]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45B3A34-4EAC-6CC2-FC36-3C740A4D0734}"/>
              </a:ext>
            </a:extLst>
          </p:cNvPr>
          <p:cNvSpPr txBox="1"/>
          <p:nvPr/>
        </p:nvSpPr>
        <p:spPr>
          <a:xfrm>
            <a:off x="7995798" y="4979808"/>
            <a:ext cx="846764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227,964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506C982-E581-DB24-1BBF-95241FEDCAF5}"/>
              </a:ext>
            </a:extLst>
          </p:cNvPr>
          <p:cNvSpPr txBox="1"/>
          <p:nvPr/>
        </p:nvSpPr>
        <p:spPr>
          <a:xfrm>
            <a:off x="7995798" y="5501035"/>
            <a:ext cx="881505" cy="80021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761,079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endParaRPr kumimoji="1" lang="en-US" altLang="ja-JP" sz="1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endParaRPr kumimoji="1"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(157,894</a:t>
            </a:r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)</a:t>
            </a: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kumimoji="1"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　　</a:t>
            </a:r>
            <a:r>
              <a:rPr kumimoji="1"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[26%]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9F02E5D-CD2A-9A9F-C0A3-4FB53B107238}"/>
              </a:ext>
            </a:extLst>
          </p:cNvPr>
          <p:cNvSpPr txBox="1"/>
          <p:nvPr/>
        </p:nvSpPr>
        <p:spPr>
          <a:xfrm>
            <a:off x="6095584" y="5520431"/>
            <a:ext cx="828466" cy="80021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13,662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endParaRPr kumimoji="1" lang="en-US" altLang="ja-JP" sz="1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endParaRPr kumimoji="1"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  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(3,157</a:t>
            </a:r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)</a:t>
            </a: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kumimoji="1"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　　 </a:t>
            </a:r>
            <a:r>
              <a:rPr kumimoji="1"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[30%]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DB7884D-EED3-79D4-CC61-CE7DEA0A55E6}"/>
              </a:ext>
            </a:extLst>
          </p:cNvPr>
          <p:cNvSpPr txBox="1"/>
          <p:nvPr/>
        </p:nvSpPr>
        <p:spPr>
          <a:xfrm>
            <a:off x="5227171" y="5523289"/>
            <a:ext cx="828466" cy="80021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13, 442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endParaRPr kumimoji="1" lang="en-US" altLang="ja-JP" sz="1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endParaRPr kumimoji="1"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  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(2,992</a:t>
            </a:r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)</a:t>
            </a: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kumimoji="1"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　　 </a:t>
            </a:r>
            <a:r>
              <a:rPr kumimoji="1"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[29%]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4DF9B17-3232-CCD2-4EC8-E3AA02F0AC30}"/>
              </a:ext>
            </a:extLst>
          </p:cNvPr>
          <p:cNvSpPr txBox="1"/>
          <p:nvPr/>
        </p:nvSpPr>
        <p:spPr>
          <a:xfrm>
            <a:off x="4390662" y="5520430"/>
            <a:ext cx="828466" cy="80021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  5,720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endParaRPr kumimoji="1" lang="en-US" altLang="ja-JP" sz="1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endParaRPr kumimoji="1"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  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(1,430</a:t>
            </a:r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)</a:t>
            </a: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kumimoji="1"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　　 </a:t>
            </a:r>
            <a:r>
              <a:rPr kumimoji="1"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[33%]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68198CE-F632-A54C-223E-74BB50228A6B}"/>
              </a:ext>
            </a:extLst>
          </p:cNvPr>
          <p:cNvSpPr txBox="1"/>
          <p:nvPr/>
        </p:nvSpPr>
        <p:spPr>
          <a:xfrm>
            <a:off x="3502597" y="5520429"/>
            <a:ext cx="828466" cy="80021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  5,500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endParaRPr kumimoji="1" lang="en-US" altLang="ja-JP" sz="1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endParaRPr kumimoji="1"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  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(1,265</a:t>
            </a:r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)</a:t>
            </a: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kumimoji="1"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　　 </a:t>
            </a:r>
            <a:r>
              <a:rPr kumimoji="1"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[30%]</a:t>
            </a:r>
          </a:p>
        </p:txBody>
      </p:sp>
    </p:spTree>
    <p:extLst>
      <p:ext uri="{BB962C8B-B14F-4D97-AF65-F5344CB8AC3E}">
        <p14:creationId xmlns:p14="http://schemas.microsoft.com/office/powerpoint/2010/main" val="3178256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2B810D-A617-F4B3-923E-EB43C24A7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03585E-8010-CFF9-353F-5E0BFA7C7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/>
              <a:t>３．改定案による水道料金と下水道使用料（３）</a:t>
            </a: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7FA461D-BD78-F778-F70E-6968EDA13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15</a:t>
            </a:r>
            <a:endParaRPr lang="ja-JP" alt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92FA77E6-D550-8E6A-B4AD-02CB5707146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8900" b="34640"/>
          <a:stretch>
            <a:fillRect/>
          </a:stretch>
        </p:blipFill>
        <p:spPr>
          <a:xfrm>
            <a:off x="339462" y="1129612"/>
            <a:ext cx="8446026" cy="1934899"/>
          </a:xfrm>
          <a:prstGeom prst="rect">
            <a:avLst/>
          </a:prstGeom>
        </p:spPr>
      </p:pic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F0D23318-C6A0-FC00-DA13-EFF71889CF98}"/>
              </a:ext>
            </a:extLst>
          </p:cNvPr>
          <p:cNvGraphicFramePr>
            <a:graphicFrameLocks noGrp="1"/>
          </p:cNvGraphicFramePr>
          <p:nvPr/>
        </p:nvGraphicFramePr>
        <p:xfrm>
          <a:off x="244212" y="3064511"/>
          <a:ext cx="8633091" cy="3282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075">
                  <a:extLst>
                    <a:ext uri="{9D8B030D-6E8A-4147-A177-3AD203B41FA5}">
                      <a16:colId xmlns:a16="http://schemas.microsoft.com/office/drawing/2014/main" val="2331827977"/>
                    </a:ext>
                  </a:extLst>
                </a:gridCol>
                <a:gridCol w="1143878">
                  <a:extLst>
                    <a:ext uri="{9D8B030D-6E8A-4147-A177-3AD203B41FA5}">
                      <a16:colId xmlns:a16="http://schemas.microsoft.com/office/drawing/2014/main" val="2109665011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2415580962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3682481987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1681880535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3197552053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2097872052"/>
                    </a:ext>
                  </a:extLst>
                </a:gridCol>
                <a:gridCol w="867181">
                  <a:extLst>
                    <a:ext uri="{9D8B030D-6E8A-4147-A177-3AD203B41FA5}">
                      <a16:colId xmlns:a16="http://schemas.microsoft.com/office/drawing/2014/main" val="2151644804"/>
                    </a:ext>
                  </a:extLst>
                </a:gridCol>
                <a:gridCol w="962026">
                  <a:extLst>
                    <a:ext uri="{9D8B030D-6E8A-4147-A177-3AD203B41FA5}">
                      <a16:colId xmlns:a16="http://schemas.microsoft.com/office/drawing/2014/main" val="123737454"/>
                    </a:ext>
                  </a:extLst>
                </a:gridCol>
                <a:gridCol w="962026">
                  <a:extLst>
                    <a:ext uri="{9D8B030D-6E8A-4147-A177-3AD203B41FA5}">
                      <a16:colId xmlns:a16="http://schemas.microsoft.com/office/drawing/2014/main" val="1769420579"/>
                    </a:ext>
                  </a:extLst>
                </a:gridCol>
              </a:tblGrid>
              <a:tr h="402813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</a:rPr>
                        <a:t>現行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水道料金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597855"/>
                  </a:ext>
                </a:extLst>
              </a:tr>
              <a:tr h="40281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下水道料金</a:t>
                      </a:r>
                      <a:endParaRPr kumimoji="1" lang="ja-JP" altLang="en-US" sz="12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984904"/>
                  </a:ext>
                </a:extLst>
              </a:tr>
              <a:tr h="402813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合計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271767"/>
                  </a:ext>
                </a:extLst>
              </a:tr>
              <a:tr h="605187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chemeClr val="bg1"/>
                          </a:solidFill>
                        </a:rPr>
                        <a:t>改定後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水道料金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046988"/>
                  </a:ext>
                </a:extLst>
              </a:tr>
              <a:tr h="605187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下水道料金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（ケース３）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0664804"/>
                  </a:ext>
                </a:extLst>
              </a:tr>
              <a:tr h="864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合計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（差額）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［改定率］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334226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E175FE8-9D16-C24E-2AD8-1A54C80C2D36}"/>
              </a:ext>
            </a:extLst>
          </p:cNvPr>
          <p:cNvSpPr txBox="1"/>
          <p:nvPr/>
        </p:nvSpPr>
        <p:spPr>
          <a:xfrm>
            <a:off x="654050" y="771835"/>
            <a:ext cx="7909559" cy="369332"/>
          </a:xfrm>
          <a:prstGeom prst="rect">
            <a:avLst/>
          </a:prstGeom>
          <a:solidFill>
            <a:srgbClr val="0C769E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</a:rPr>
              <a:t>世帯別・用途別の金額比較       </a:t>
            </a:r>
            <a:r>
              <a:rPr lang="ja-JP" altLang="en-US" sz="1400" b="1" dirty="0">
                <a:solidFill>
                  <a:schemeClr val="bg1"/>
                </a:solidFill>
              </a:rPr>
              <a:t>１か月・税込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B9EE3BE-8090-E20E-6A35-494F2C17F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7862" y="3177228"/>
            <a:ext cx="7124700" cy="10287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E20D6CA-44AA-E292-E8D5-AC84731BFA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7862" y="4417391"/>
            <a:ext cx="7124700" cy="189865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DB15A58-8547-8FAB-855B-EB07A1DD7C51}"/>
              </a:ext>
            </a:extLst>
          </p:cNvPr>
          <p:cNvSpPr txBox="1"/>
          <p:nvPr/>
        </p:nvSpPr>
        <p:spPr>
          <a:xfrm>
            <a:off x="6985716" y="4987855"/>
            <a:ext cx="860243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254,084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99556BC-DEAD-9B56-E985-FBC59EE77923}"/>
              </a:ext>
            </a:extLst>
          </p:cNvPr>
          <p:cNvSpPr txBox="1"/>
          <p:nvPr/>
        </p:nvSpPr>
        <p:spPr>
          <a:xfrm>
            <a:off x="5280212" y="4984711"/>
            <a:ext cx="775425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5,913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5A3202B-5D5D-DA87-BFB2-55E73451BCE0}"/>
              </a:ext>
            </a:extLst>
          </p:cNvPr>
          <p:cNvSpPr txBox="1"/>
          <p:nvPr/>
        </p:nvSpPr>
        <p:spPr>
          <a:xfrm>
            <a:off x="6157878" y="4984710"/>
            <a:ext cx="775425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5,913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D1476B0-44BB-5829-7AFC-7E25747CA638}"/>
              </a:ext>
            </a:extLst>
          </p:cNvPr>
          <p:cNvSpPr txBox="1"/>
          <p:nvPr/>
        </p:nvSpPr>
        <p:spPr>
          <a:xfrm>
            <a:off x="3574708" y="4984709"/>
            <a:ext cx="775425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2,591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0DCE4B8-E9C5-8D13-F0E6-515D80971E0E}"/>
              </a:ext>
            </a:extLst>
          </p:cNvPr>
          <p:cNvSpPr txBox="1"/>
          <p:nvPr/>
        </p:nvSpPr>
        <p:spPr>
          <a:xfrm>
            <a:off x="4437392" y="4984708"/>
            <a:ext cx="775425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2,591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0E4FB83-7339-19C1-3958-63C41EC8B46A}"/>
              </a:ext>
            </a:extLst>
          </p:cNvPr>
          <p:cNvSpPr txBox="1"/>
          <p:nvPr/>
        </p:nvSpPr>
        <p:spPr>
          <a:xfrm>
            <a:off x="1820448" y="4980149"/>
            <a:ext cx="775425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1,194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6784883-EDFD-A8FF-84B7-78B035A22C8D}"/>
              </a:ext>
            </a:extLst>
          </p:cNvPr>
          <p:cNvSpPr txBox="1"/>
          <p:nvPr/>
        </p:nvSpPr>
        <p:spPr>
          <a:xfrm>
            <a:off x="2662488" y="4980148"/>
            <a:ext cx="775425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1,194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A49A83E-71BA-C577-E9CF-5D076C423559}"/>
              </a:ext>
            </a:extLst>
          </p:cNvPr>
          <p:cNvSpPr txBox="1"/>
          <p:nvPr/>
        </p:nvSpPr>
        <p:spPr>
          <a:xfrm>
            <a:off x="1767407" y="5531463"/>
            <a:ext cx="828466" cy="80021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  2,349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endParaRPr kumimoji="1" lang="en-US" altLang="ja-JP" sz="1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endParaRPr kumimoji="1"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     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(479</a:t>
            </a:r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)</a:t>
            </a: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kumimoji="1"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　　 </a:t>
            </a:r>
            <a:r>
              <a:rPr kumimoji="1"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[26%]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5818D65-C461-F36A-62EA-523B4A807E56}"/>
              </a:ext>
            </a:extLst>
          </p:cNvPr>
          <p:cNvSpPr txBox="1"/>
          <p:nvPr/>
        </p:nvSpPr>
        <p:spPr>
          <a:xfrm>
            <a:off x="7982319" y="4980149"/>
            <a:ext cx="860243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254,084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4F64043-4D90-20D4-D260-E0D0A3EC2ED7}"/>
              </a:ext>
            </a:extLst>
          </p:cNvPr>
          <p:cNvSpPr txBox="1"/>
          <p:nvPr/>
        </p:nvSpPr>
        <p:spPr>
          <a:xfrm>
            <a:off x="2635967" y="5531462"/>
            <a:ext cx="828466" cy="80021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  2,569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endParaRPr kumimoji="1" lang="en-US" altLang="ja-JP" sz="1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endParaRPr kumimoji="1"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     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(644</a:t>
            </a:r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)</a:t>
            </a: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kumimoji="1"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　　 </a:t>
            </a:r>
            <a:r>
              <a:rPr kumimoji="1"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[33%]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E7A8261-D944-E4DB-5220-4F12D43C08BE}"/>
              </a:ext>
            </a:extLst>
          </p:cNvPr>
          <p:cNvSpPr txBox="1"/>
          <p:nvPr/>
        </p:nvSpPr>
        <p:spPr>
          <a:xfrm>
            <a:off x="3504527" y="5531461"/>
            <a:ext cx="828466" cy="80021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  5,396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endParaRPr kumimoji="1" lang="en-US" altLang="ja-JP" sz="1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endParaRPr kumimoji="1"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   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(1,161</a:t>
            </a:r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)</a:t>
            </a: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kumimoji="1"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　　 </a:t>
            </a:r>
            <a:r>
              <a:rPr kumimoji="1"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[27%]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C021A05-D706-853E-1890-73909FF52A4E}"/>
              </a:ext>
            </a:extLst>
          </p:cNvPr>
          <p:cNvSpPr txBox="1"/>
          <p:nvPr/>
        </p:nvSpPr>
        <p:spPr>
          <a:xfrm>
            <a:off x="4373087" y="5527432"/>
            <a:ext cx="828466" cy="80021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  5,616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endParaRPr kumimoji="1" lang="en-US" altLang="ja-JP" sz="1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endParaRPr kumimoji="1"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   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(1,326</a:t>
            </a:r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)</a:t>
            </a: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kumimoji="1"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　　 </a:t>
            </a:r>
            <a:r>
              <a:rPr kumimoji="1"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[31%]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6D13E08-858E-DDB0-2DEF-D9D8ADE83B4E}"/>
              </a:ext>
            </a:extLst>
          </p:cNvPr>
          <p:cNvSpPr txBox="1"/>
          <p:nvPr/>
        </p:nvSpPr>
        <p:spPr>
          <a:xfrm>
            <a:off x="5227171" y="5531460"/>
            <a:ext cx="828466" cy="80021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13,338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endParaRPr kumimoji="1" lang="en-US" altLang="ja-JP" sz="1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endParaRPr kumimoji="1"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   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(2,888</a:t>
            </a:r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)</a:t>
            </a: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kumimoji="1"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　　 </a:t>
            </a:r>
            <a:r>
              <a:rPr kumimoji="1"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[28%]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C7FD085-7F6A-1FBD-6EEC-21170E826B84}"/>
              </a:ext>
            </a:extLst>
          </p:cNvPr>
          <p:cNvSpPr txBox="1"/>
          <p:nvPr/>
        </p:nvSpPr>
        <p:spPr>
          <a:xfrm>
            <a:off x="6095731" y="5527432"/>
            <a:ext cx="828466" cy="80021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13,558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endParaRPr kumimoji="1" lang="en-US" altLang="ja-JP" sz="1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endParaRPr kumimoji="1"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   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(3,053</a:t>
            </a:r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)</a:t>
            </a: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kumimoji="1"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　　 </a:t>
            </a:r>
            <a:r>
              <a:rPr kumimoji="1"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[29%]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F62A3D3-2461-F195-A2F7-79F5FD876777}"/>
              </a:ext>
            </a:extLst>
          </p:cNvPr>
          <p:cNvSpPr txBox="1"/>
          <p:nvPr/>
        </p:nvSpPr>
        <p:spPr>
          <a:xfrm>
            <a:off x="7005621" y="5531459"/>
            <a:ext cx="860242" cy="80021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728</a:t>
            </a:r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,789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endParaRPr kumimoji="1" lang="en-US" altLang="ja-JP" sz="1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endParaRPr kumimoji="1"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(174,224</a:t>
            </a:r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)</a:t>
            </a: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kumimoji="1"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　　 </a:t>
            </a:r>
            <a:r>
              <a:rPr kumimoji="1"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[31%]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C714BD7-AB89-7962-1C38-EF5024604E7D}"/>
              </a:ext>
            </a:extLst>
          </p:cNvPr>
          <p:cNvSpPr txBox="1"/>
          <p:nvPr/>
        </p:nvSpPr>
        <p:spPr>
          <a:xfrm>
            <a:off x="7999288" y="5536636"/>
            <a:ext cx="860242" cy="80021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lIns="36000" rIns="36000" rtlCol="0">
            <a:spAutoFit/>
          </a:bodyPr>
          <a:lstStyle/>
          <a:p>
            <a:r>
              <a:rPr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787</a:t>
            </a:r>
            <a:r>
              <a:rPr kumimoji="1" lang="en-US" altLang="ja-JP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,199</a:t>
            </a:r>
            <a:r>
              <a:rPr kumimoji="1" lang="ja-JP" altLang="en-US" sz="14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endParaRPr kumimoji="1" lang="en-US" altLang="ja-JP" sz="1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endParaRPr kumimoji="1"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 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(184,014</a:t>
            </a:r>
            <a:r>
              <a:rPr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円</a:t>
            </a:r>
            <a:r>
              <a:rPr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)</a:t>
            </a:r>
          </a:p>
          <a:p>
            <a:endParaRPr lang="en-US" altLang="ja-JP" sz="400" dirty="0">
              <a:latin typeface="Calibri" panose="020F0502020204030204" pitchFamily="34" charset="0"/>
              <a:ea typeface="BIZ UD明朝 Medium" panose="02020500000000000000" pitchFamily="17" charset="-128"/>
              <a:cs typeface="Calibri" panose="020F0502020204030204" pitchFamily="34" charset="0"/>
            </a:endParaRPr>
          </a:p>
          <a:p>
            <a:r>
              <a:rPr kumimoji="1" lang="ja-JP" altLang="en-US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　　 </a:t>
            </a:r>
            <a:r>
              <a:rPr kumimoji="1" lang="en-US" altLang="ja-JP" sz="1200" dirty="0">
                <a:latin typeface="Calibri" panose="020F0502020204030204" pitchFamily="34" charset="0"/>
                <a:ea typeface="BIZ UD明朝 Medium" panose="02020500000000000000" pitchFamily="17" charset="-128"/>
                <a:cs typeface="Calibri" panose="020F0502020204030204" pitchFamily="34" charset="0"/>
              </a:rPr>
              <a:t>[31%]</a:t>
            </a:r>
          </a:p>
        </p:txBody>
      </p:sp>
    </p:spTree>
    <p:extLst>
      <p:ext uri="{BB962C8B-B14F-4D97-AF65-F5344CB8AC3E}">
        <p14:creationId xmlns:p14="http://schemas.microsoft.com/office/powerpoint/2010/main" val="3589746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8441F3-CA64-BF0A-962D-DFDB16636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2ED03DB-98DF-FF0F-975D-1F91DBD802B4}"/>
              </a:ext>
            </a:extLst>
          </p:cNvPr>
          <p:cNvSpPr txBox="1"/>
          <p:nvPr/>
        </p:nvSpPr>
        <p:spPr>
          <a:xfrm>
            <a:off x="188843" y="5905098"/>
            <a:ext cx="8686800" cy="92333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rtlCol="0" anchor="ctr" anchorCtr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参考</a:t>
            </a:r>
            <a:endParaRPr kumimoji="1" lang="en-US" altLang="ja-JP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現行の水道ビジョン</a:t>
            </a:r>
            <a:endParaRPr lang="en-US" altLang="ja-JP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CF41F81-3E04-23B6-C95A-A404E6624EA4}"/>
              </a:ext>
            </a:extLst>
          </p:cNvPr>
          <p:cNvSpPr/>
          <p:nvPr/>
        </p:nvSpPr>
        <p:spPr>
          <a:xfrm>
            <a:off x="547520" y="2394928"/>
            <a:ext cx="7857178" cy="86958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298C3EB-E335-BC64-078B-51780F23E8B4}"/>
              </a:ext>
            </a:extLst>
          </p:cNvPr>
          <p:cNvSpPr/>
          <p:nvPr/>
        </p:nvSpPr>
        <p:spPr>
          <a:xfrm>
            <a:off x="547520" y="1280197"/>
            <a:ext cx="7857178" cy="86958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3A738B1-91C0-836D-CF57-7C97890B7AB2}"/>
              </a:ext>
            </a:extLst>
          </p:cNvPr>
          <p:cNvSpPr/>
          <p:nvPr/>
        </p:nvSpPr>
        <p:spPr>
          <a:xfrm>
            <a:off x="547520" y="3463494"/>
            <a:ext cx="7857178" cy="125286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987CEBA-BE5E-FCA2-1844-7219AB2F7F30}"/>
              </a:ext>
            </a:extLst>
          </p:cNvPr>
          <p:cNvSpPr/>
          <p:nvPr/>
        </p:nvSpPr>
        <p:spPr>
          <a:xfrm>
            <a:off x="547520" y="4915343"/>
            <a:ext cx="7857178" cy="86958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24F47EF-4B22-DBEF-A5B2-B5B61EB7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/>
              <a:t>４．上下水道ビジョン</a:t>
            </a:r>
            <a:endParaRPr kumimoji="1" lang="ja-JP" altLang="en-US" sz="24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A31B95A-8584-5009-892E-9D318BC66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15</a:t>
            </a:r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80F97C7-E7A7-C756-E36B-CF85833E31A6}"/>
              </a:ext>
            </a:extLst>
          </p:cNvPr>
          <p:cNvSpPr txBox="1"/>
          <p:nvPr/>
        </p:nvSpPr>
        <p:spPr>
          <a:xfrm>
            <a:off x="710403" y="697885"/>
            <a:ext cx="1415772" cy="461665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基本理念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0A9CBBF-91B1-1B47-CF69-CE61C9C507FC}"/>
              </a:ext>
            </a:extLst>
          </p:cNvPr>
          <p:cNvSpPr txBox="1"/>
          <p:nvPr/>
        </p:nvSpPr>
        <p:spPr>
          <a:xfrm>
            <a:off x="2126174" y="697885"/>
            <a:ext cx="408979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ctr" anchorCtr="0">
            <a:spAutoFit/>
          </a:bodyPr>
          <a:lstStyle/>
          <a:p>
            <a:r>
              <a:rPr lang="ja-JP" altLang="en-US" sz="2400" b="1" dirty="0">
                <a:solidFill>
                  <a:schemeClr val="accent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上下水道ビジョン（案）</a:t>
            </a:r>
            <a:endParaRPr kumimoji="1" lang="ja-JP" altLang="en-US" sz="2400" b="1" dirty="0">
              <a:solidFill>
                <a:schemeClr val="accent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2B2B3A0-3B1E-9781-88F6-BF47639AAEC3}"/>
              </a:ext>
            </a:extLst>
          </p:cNvPr>
          <p:cNvSpPr txBox="1"/>
          <p:nvPr/>
        </p:nvSpPr>
        <p:spPr>
          <a:xfrm>
            <a:off x="547520" y="979246"/>
            <a:ext cx="724710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❶</a:t>
            </a:r>
            <a:r>
              <a:rPr lang="ja-JP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入間の暮らしに息づく、安定した水インフラの力。</a:t>
            </a:r>
            <a:r>
              <a:rPr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endParaRPr lang="en-U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ja-JP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つなぐ、備える、そして守る上下水道へ。</a:t>
            </a:r>
            <a:endParaRPr lang="en-U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ja-JP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❷</a:t>
            </a:r>
            <a:r>
              <a:rPr lang="ja-JP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市民の暮らしに寄り添う上下水道。</a:t>
            </a:r>
            <a:endParaRPr lang="en-U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ja-JP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変化の時代にも確かな備えで入間市を支えます。</a:t>
            </a:r>
            <a:endParaRPr lang="en-U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ja-JP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❸</a:t>
            </a:r>
            <a:r>
              <a:rPr lang="ja-JP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変わらず届く、安心の水と支えるしくみ。</a:t>
            </a:r>
            <a:endParaRPr lang="en-U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ja-JP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確かな備えと強靭なしくみで、</a:t>
            </a:r>
            <a:endParaRPr lang="en-U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ja-JP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未来へ続く上下水道をめざします。</a:t>
            </a:r>
            <a:endParaRPr lang="en-U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ja-JP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❹</a:t>
            </a:r>
            <a:r>
              <a:rPr lang="ja-JP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日々の暮らしに寄り添う水のしくみ。</a:t>
            </a:r>
            <a:endParaRPr lang="en-U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ja-JP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非常時にも折れない強さで、安定を守り続ける。</a:t>
            </a:r>
          </a:p>
          <a:p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図 4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692A9968-C26C-59E5-1BA0-4EA0B5AED6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86559"/>
          <a:stretch>
            <a:fillRect/>
          </a:stretch>
        </p:blipFill>
        <p:spPr>
          <a:xfrm>
            <a:off x="2905222" y="5983509"/>
            <a:ext cx="5569050" cy="75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108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1BC174-9143-16C8-F7D6-F1C8593F94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84A18179-B84E-D655-CFB8-4FF3B99F6ABE}"/>
              </a:ext>
            </a:extLst>
          </p:cNvPr>
          <p:cNvGrpSpPr/>
          <p:nvPr/>
        </p:nvGrpSpPr>
        <p:grpSpPr>
          <a:xfrm>
            <a:off x="4300148" y="227080"/>
            <a:ext cx="5032969" cy="6137711"/>
            <a:chOff x="4677040" y="1351810"/>
            <a:chExt cx="5032969" cy="6137711"/>
          </a:xfrm>
        </p:grpSpPr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F3655AEA-2802-E98A-F667-AC8F388B43E7}"/>
                </a:ext>
              </a:extLst>
            </p:cNvPr>
            <p:cNvSpPr txBox="1"/>
            <p:nvPr userDrawn="1"/>
          </p:nvSpPr>
          <p:spPr>
            <a:xfrm>
              <a:off x="4677040" y="1351810"/>
              <a:ext cx="38834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水道利用加入金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A262C516-3D97-D2CF-B4F0-C3415C6813F4}"/>
                </a:ext>
              </a:extLst>
            </p:cNvPr>
            <p:cNvSpPr txBox="1"/>
            <p:nvPr userDrawn="1"/>
          </p:nvSpPr>
          <p:spPr>
            <a:xfrm>
              <a:off x="5546631" y="5511689"/>
              <a:ext cx="40754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改定案による</a:t>
              </a:r>
              <a:endParaRPr kumimoji="1" lang="en-US" altLang="ja-JP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kumimoji="1" lang="ja-JP" altLang="en-US" sz="2400" dirty="0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　水道料金と下水道使用料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A5466428-09DF-0DB4-49A4-21D8236BCFEF}"/>
                </a:ext>
              </a:extLst>
            </p:cNvPr>
            <p:cNvSpPr txBox="1"/>
            <p:nvPr/>
          </p:nvSpPr>
          <p:spPr>
            <a:xfrm>
              <a:off x="5826596" y="3587620"/>
              <a:ext cx="38834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水道料金の改定案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5282643E-DE1A-7F06-A42B-2F0C42CE6E31}"/>
                </a:ext>
              </a:extLst>
            </p:cNvPr>
            <p:cNvSpPr txBox="1"/>
            <p:nvPr/>
          </p:nvSpPr>
          <p:spPr>
            <a:xfrm>
              <a:off x="4720858" y="7027856"/>
              <a:ext cx="40754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上下水道ビジョン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91664E0-F63E-2932-3D30-98BE38AECDC5}"/>
              </a:ext>
            </a:extLst>
          </p:cNvPr>
          <p:cNvGrpSpPr/>
          <p:nvPr/>
        </p:nvGrpSpPr>
        <p:grpSpPr>
          <a:xfrm>
            <a:off x="257487" y="2591255"/>
            <a:ext cx="2761495" cy="976448"/>
            <a:chOff x="1614995" y="3199932"/>
            <a:chExt cx="2220225" cy="785058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BB74708B-AFED-29B3-C81A-96AE9DBB09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4995" y="3199932"/>
              <a:ext cx="701222" cy="673542"/>
            </a:xfrm>
            <a:prstGeom prst="rect">
              <a:avLst/>
            </a:prstGeom>
          </p:spPr>
        </p:pic>
        <p:sp>
          <p:nvSpPr>
            <p:cNvPr id="4" name="Subtitle 2">
              <a:extLst>
                <a:ext uri="{FF2B5EF4-FFF2-40B4-BE49-F238E27FC236}">
                  <a16:creationId xmlns:a16="http://schemas.microsoft.com/office/drawing/2014/main" id="{7489094D-C0C6-CD09-10A0-6C2EC0A47A58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068605" y="3233846"/>
              <a:ext cx="1766615" cy="57805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3200" b="1" cap="none" spc="0" dirty="0">
                  <a:ln w="10160">
                    <a:solidFill>
                      <a:schemeClr val="accent1">
                        <a:lumMod val="40000"/>
                        <a:lumOff val="60000"/>
                      </a:schemeClr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入間市</a:t>
              </a:r>
              <a:endParaRPr lang="en-US" sz="2800" b="1" cap="none" spc="0" dirty="0">
                <a:ln w="10160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Subtitle 2">
              <a:extLst>
                <a:ext uri="{FF2B5EF4-FFF2-40B4-BE49-F238E27FC236}">
                  <a16:creationId xmlns:a16="http://schemas.microsoft.com/office/drawing/2014/main" id="{5DA8B173-A96D-39B6-DFAA-050E91B9F584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198042" y="3638808"/>
              <a:ext cx="1487861" cy="34618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800" b="1" cap="none" spc="0" dirty="0" err="1">
                  <a:ln w="10160">
                    <a:solidFill>
                      <a:schemeClr val="accent1">
                        <a:lumMod val="40000"/>
                        <a:lumOff val="60000"/>
                      </a:schemeClr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Iruma</a:t>
              </a:r>
              <a:r>
                <a:rPr lang="ja-JP" altLang="en-US" sz="1800" b="1" cap="none" spc="0" baseline="0" dirty="0">
                  <a:ln w="10160">
                    <a:solidFill>
                      <a:schemeClr val="accent1">
                        <a:lumMod val="40000"/>
                        <a:lumOff val="60000"/>
                      </a:schemeClr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 </a:t>
              </a:r>
              <a:r>
                <a:rPr lang="en-US" altLang="ja-JP" sz="1800" b="1" cap="none" spc="0" dirty="0">
                  <a:ln w="10160">
                    <a:solidFill>
                      <a:schemeClr val="accent1">
                        <a:lumMod val="40000"/>
                        <a:lumOff val="60000"/>
                      </a:schemeClr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Times New Roman" panose="02020603050405020304" pitchFamily="18" charset="0"/>
                  <a:ea typeface="游ゴシック" panose="020B0400000000000000" pitchFamily="50" charset="-128"/>
                  <a:cs typeface="Times New Roman" panose="02020603050405020304" pitchFamily="18" charset="0"/>
                </a:rPr>
                <a:t>City</a:t>
              </a:r>
              <a:endParaRPr lang="en-US" sz="1800" b="1" cap="none" spc="0" dirty="0">
                <a:ln w="10160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61EE5E6-B8A5-7B75-4884-868A14F29D3F}"/>
              </a:ext>
            </a:extLst>
          </p:cNvPr>
          <p:cNvGrpSpPr/>
          <p:nvPr/>
        </p:nvGrpSpPr>
        <p:grpSpPr>
          <a:xfrm>
            <a:off x="263415" y="3702059"/>
            <a:ext cx="2197299" cy="738664"/>
            <a:chOff x="1351586" y="3695155"/>
            <a:chExt cx="1930225" cy="738664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BCB24D24-305F-74B2-AAC7-15845B00DF8A}"/>
                </a:ext>
              </a:extLst>
            </p:cNvPr>
            <p:cNvSpPr txBox="1"/>
            <p:nvPr userDrawn="1"/>
          </p:nvSpPr>
          <p:spPr>
            <a:xfrm>
              <a:off x="1351586" y="3695155"/>
              <a:ext cx="19302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cap="none" spc="0" dirty="0">
                  <a:ln w="10160">
                    <a:solidFill>
                      <a:schemeClr val="accent1">
                        <a:lumMod val="40000"/>
                        <a:lumOff val="60000"/>
                      </a:schemeClr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上下水道審議会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329B1C6C-C1C1-5F4A-BE5B-4DFE6118B9FF}"/>
                </a:ext>
              </a:extLst>
            </p:cNvPr>
            <p:cNvSpPr txBox="1"/>
            <p:nvPr userDrawn="1"/>
          </p:nvSpPr>
          <p:spPr>
            <a:xfrm>
              <a:off x="1588386" y="4064487"/>
              <a:ext cx="1456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cap="none" spc="0" dirty="0">
                  <a:ln w="10160">
                    <a:solidFill>
                      <a:schemeClr val="accent1">
                        <a:lumMod val="40000"/>
                        <a:lumOff val="60000"/>
                      </a:schemeClr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～目次～</a:t>
              </a: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89EDB01-2F7E-1B35-6120-CEB5F853AB19}"/>
              </a:ext>
            </a:extLst>
          </p:cNvPr>
          <p:cNvSpPr txBox="1"/>
          <p:nvPr/>
        </p:nvSpPr>
        <p:spPr>
          <a:xfrm>
            <a:off x="4646934" y="2432113"/>
            <a:ext cx="718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２</a:t>
            </a:r>
            <a:endParaRPr kumimoji="1" lang="ja-JP" altLang="en-US" sz="2800" b="1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E0B7592-A18D-BAFA-9B2B-31CAAD252695}"/>
              </a:ext>
            </a:extLst>
          </p:cNvPr>
          <p:cNvSpPr txBox="1"/>
          <p:nvPr/>
        </p:nvSpPr>
        <p:spPr>
          <a:xfrm>
            <a:off x="3408135" y="785777"/>
            <a:ext cx="718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１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13CFFD6-B5B1-C90A-21D0-2912E1697BC1}"/>
              </a:ext>
            </a:extLst>
          </p:cNvPr>
          <p:cNvSpPr txBox="1"/>
          <p:nvPr/>
        </p:nvSpPr>
        <p:spPr>
          <a:xfrm>
            <a:off x="4535446" y="647165"/>
            <a:ext cx="39201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+mj-lt"/>
              </a:rPr>
              <a:t>1-1</a:t>
            </a:r>
            <a:r>
              <a:rPr kumimoji="1" lang="ja-JP" altLang="en-US" sz="1600" b="1" dirty="0">
                <a:latin typeface="+mj-lt"/>
              </a:rPr>
              <a:t> </a:t>
            </a:r>
            <a:r>
              <a:rPr lang="ja-JP" altLang="en-US" sz="1600" b="1" dirty="0">
                <a:solidFill>
                  <a:schemeClr val="tx2">
                    <a:lumMod val="75000"/>
                  </a:schemeClr>
                </a:solidFill>
              </a:rPr>
              <a:t>水道利用加入金とは</a:t>
            </a:r>
            <a:endParaRPr lang="ja-JP" altLang="en-US" sz="1600" b="1" dirty="0">
              <a:latin typeface="メイリオ" panose="020B0604030504040204" pitchFamily="50" charset="-128"/>
            </a:endParaRPr>
          </a:p>
          <a:p>
            <a:r>
              <a:rPr lang="en-US" altLang="ja-JP" sz="1600" b="1" dirty="0">
                <a:solidFill>
                  <a:schemeClr val="tx2">
                    <a:lumMod val="75000"/>
                  </a:schemeClr>
                </a:solidFill>
              </a:rPr>
              <a:t>1-2</a:t>
            </a:r>
            <a:r>
              <a:rPr lang="ja-JP" altLang="en-US" sz="1600" b="1" dirty="0">
                <a:solidFill>
                  <a:schemeClr val="tx2">
                    <a:lumMod val="75000"/>
                  </a:schemeClr>
                </a:solidFill>
              </a:rPr>
              <a:t> 現行の水道利用加入金</a:t>
            </a:r>
            <a:endParaRPr lang="en-US" altLang="ja-JP" sz="1600" b="1" dirty="0">
              <a:latin typeface="メイリオ" panose="020B0604030504040204" pitchFamily="50" charset="-128"/>
            </a:endParaRPr>
          </a:p>
          <a:p>
            <a:r>
              <a:rPr lang="en-US" altLang="ja-JP" sz="1600" b="1" dirty="0"/>
              <a:t>1-3</a:t>
            </a:r>
            <a:r>
              <a:rPr lang="ja-JP" altLang="en-US" sz="1600" b="1" dirty="0"/>
              <a:t> 近年の物価上昇</a:t>
            </a:r>
            <a:endParaRPr lang="en-US" altLang="ja-JP" sz="1600" b="1" dirty="0"/>
          </a:p>
          <a:p>
            <a:r>
              <a:rPr lang="en-US" altLang="ja-JP" sz="1600" b="1" dirty="0"/>
              <a:t>1-4</a:t>
            </a:r>
            <a:r>
              <a:rPr lang="ja-JP" altLang="en-US" sz="1600" b="1" dirty="0"/>
              <a:t> 今後の物価上昇見通し</a:t>
            </a:r>
            <a:endParaRPr lang="en-US" altLang="ja-JP" sz="1600" b="1" dirty="0"/>
          </a:p>
          <a:p>
            <a:r>
              <a:rPr lang="en-US" altLang="ja-JP" sz="1600" b="1" dirty="0"/>
              <a:t>1-5</a:t>
            </a:r>
            <a:r>
              <a:rPr lang="ja-JP" altLang="en-US" sz="1600" b="1" dirty="0"/>
              <a:t> 改定案</a:t>
            </a:r>
            <a:endParaRPr lang="en-US" altLang="ja-JP" sz="1600" b="1" dirty="0"/>
          </a:p>
          <a:p>
            <a:endParaRPr lang="ja-JP" altLang="en-US" sz="1600" b="1" dirty="0">
              <a:latin typeface="メイリオ" panose="020B0604030504040204" pitchFamily="50" charset="-128"/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FBEE8670-5C9A-8144-4F51-1F50A7416F1B}"/>
              </a:ext>
            </a:extLst>
          </p:cNvPr>
          <p:cNvCxnSpPr>
            <a:cxnSpLocks/>
          </p:cNvCxnSpPr>
          <p:nvPr/>
        </p:nvCxnSpPr>
        <p:spPr>
          <a:xfrm>
            <a:off x="4467897" y="688745"/>
            <a:ext cx="0" cy="1223607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0FF59B0-43CF-1EDB-C0AC-9EE7008AEA82}"/>
              </a:ext>
            </a:extLst>
          </p:cNvPr>
          <p:cNvSpPr txBox="1"/>
          <p:nvPr/>
        </p:nvSpPr>
        <p:spPr>
          <a:xfrm>
            <a:off x="5806705" y="2964080"/>
            <a:ext cx="36107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+mj-lt"/>
              </a:rPr>
              <a:t>2-1 </a:t>
            </a:r>
            <a:r>
              <a:rPr lang="ja-JP" altLang="en-US" sz="1600" b="1" dirty="0"/>
              <a:t>水道料金表（案）</a:t>
            </a:r>
            <a:endParaRPr kumimoji="1" lang="en-US" altLang="ja-JP" sz="1600" b="1" dirty="0">
              <a:latin typeface="+mj-lt"/>
            </a:endParaRPr>
          </a:p>
          <a:p>
            <a:r>
              <a:rPr lang="en-US" altLang="ja-JP" sz="1600" b="1" dirty="0"/>
              <a:t>2-2 </a:t>
            </a:r>
            <a:r>
              <a:rPr lang="ja-JP" altLang="en-US" sz="1600" b="1" dirty="0">
                <a:solidFill>
                  <a:schemeClr val="tx2">
                    <a:lumMod val="75000"/>
                  </a:schemeClr>
                </a:solidFill>
              </a:rPr>
              <a:t>計算方法</a:t>
            </a:r>
            <a:endParaRPr lang="ja-JP" altLang="en-US" sz="1600" b="1" dirty="0">
              <a:latin typeface="メイリオ" panose="020B0604030504040204" pitchFamily="50" charset="-128"/>
            </a:endParaRPr>
          </a:p>
          <a:p>
            <a:r>
              <a:rPr lang="en-US" altLang="ja-JP" sz="1600" b="1" dirty="0">
                <a:solidFill>
                  <a:schemeClr val="tx2">
                    <a:lumMod val="75000"/>
                  </a:schemeClr>
                </a:solidFill>
              </a:rPr>
              <a:t>2-3 </a:t>
            </a:r>
            <a:r>
              <a:rPr lang="ja-JP" altLang="en-US" sz="1600" b="1" dirty="0"/>
              <a:t>具体例①</a:t>
            </a:r>
            <a:endParaRPr lang="en-US" altLang="ja-JP" sz="1600" b="1" dirty="0">
              <a:latin typeface="メイリオ" panose="020B0604030504040204" pitchFamily="50" charset="-128"/>
            </a:endParaRPr>
          </a:p>
          <a:p>
            <a:r>
              <a:rPr lang="en-US" altLang="ja-JP" sz="1600" b="1" dirty="0"/>
              <a:t>2-4 </a:t>
            </a:r>
            <a:r>
              <a:rPr lang="ja-JP" altLang="en-US" sz="1600" b="1" dirty="0"/>
              <a:t>具体例②</a:t>
            </a:r>
            <a:endParaRPr lang="en-US" altLang="ja-JP" sz="1600" b="1" dirty="0"/>
          </a:p>
          <a:p>
            <a:endParaRPr lang="ja-JP" altLang="en-US" sz="1600" b="1" dirty="0">
              <a:latin typeface="メイリオ" panose="020B0604030504040204" pitchFamily="50" charset="-128"/>
            </a:endParaRP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B572F4D8-DFFB-B3E1-FE95-965B9C1BCBA7}"/>
              </a:ext>
            </a:extLst>
          </p:cNvPr>
          <p:cNvCxnSpPr>
            <a:cxnSpLocks/>
          </p:cNvCxnSpPr>
          <p:nvPr/>
        </p:nvCxnSpPr>
        <p:spPr>
          <a:xfrm>
            <a:off x="5722390" y="3029926"/>
            <a:ext cx="0" cy="972000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D24862C-96B4-1885-C8BA-98BD197F6DF3}"/>
              </a:ext>
            </a:extLst>
          </p:cNvPr>
          <p:cNvSpPr txBox="1"/>
          <p:nvPr/>
        </p:nvSpPr>
        <p:spPr>
          <a:xfrm>
            <a:off x="4404489" y="4263849"/>
            <a:ext cx="7184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３</a:t>
            </a:r>
            <a:endParaRPr lang="en-US" altLang="ja-JP" sz="2800" b="1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endParaRPr kumimoji="1" lang="ja-JP" altLang="en-US" sz="2800" b="1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E13460D-FE1D-F5DF-53FC-400E9251A093}"/>
              </a:ext>
            </a:extLst>
          </p:cNvPr>
          <p:cNvSpPr txBox="1"/>
          <p:nvPr/>
        </p:nvSpPr>
        <p:spPr>
          <a:xfrm>
            <a:off x="3337689" y="5792331"/>
            <a:ext cx="7184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４</a:t>
            </a:r>
            <a:endParaRPr lang="en-US" altLang="ja-JP" sz="2800" b="1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endParaRPr lang="en-US" altLang="ja-JP" sz="2800" b="1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endParaRPr kumimoji="1" lang="ja-JP" altLang="en-US" sz="2800" b="1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0358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EB16F8-F76A-BDC9-0536-62A9BD7865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7C349F1-909C-DAD3-61E5-895E0E0C320F}"/>
              </a:ext>
            </a:extLst>
          </p:cNvPr>
          <p:cNvSpPr/>
          <p:nvPr/>
        </p:nvSpPr>
        <p:spPr>
          <a:xfrm>
            <a:off x="574215" y="2232338"/>
            <a:ext cx="7960185" cy="21011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CFB3352-8394-3F48-221F-EDB7CB9142D8}"/>
              </a:ext>
            </a:extLst>
          </p:cNvPr>
          <p:cNvSpPr txBox="1"/>
          <p:nvPr/>
        </p:nvSpPr>
        <p:spPr>
          <a:xfrm>
            <a:off x="574215" y="2563765"/>
            <a:ext cx="776471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　①新旧需要者の負担の公平を図ること</a:t>
            </a:r>
            <a:endParaRPr lang="en-US" altLang="ja-JP" sz="2800" dirty="0"/>
          </a:p>
          <a:p>
            <a:r>
              <a:rPr lang="ja-JP" altLang="en-US" sz="2800" dirty="0"/>
              <a:t>　</a:t>
            </a:r>
            <a:endParaRPr lang="en-US" altLang="ja-JP" sz="2800" dirty="0"/>
          </a:p>
          <a:p>
            <a:r>
              <a:rPr lang="ja-JP" altLang="en-US" sz="2800" dirty="0"/>
              <a:t>　②水道財政基盤の強化を図ること</a:t>
            </a:r>
            <a:endParaRPr lang="en-US" altLang="ja-JP" sz="2800" dirty="0"/>
          </a:p>
          <a:p>
            <a:r>
              <a:rPr lang="ja-JP" altLang="en-US" sz="2800" dirty="0"/>
              <a:t>　</a:t>
            </a:r>
            <a:endParaRPr lang="en-US" altLang="ja-JP" sz="2800" dirty="0"/>
          </a:p>
          <a:p>
            <a:endParaRPr lang="en-US" altLang="ja-JP" sz="2800" dirty="0"/>
          </a:p>
          <a:p>
            <a:endParaRPr lang="en-US" altLang="ja-JP" sz="2800" dirty="0"/>
          </a:p>
          <a:p>
            <a:r>
              <a:rPr lang="en-US" altLang="ja-JP" sz="2800" dirty="0"/>
              <a:t>   </a:t>
            </a:r>
            <a:r>
              <a:rPr lang="ja-JP" altLang="en-US" sz="2400" dirty="0"/>
              <a:t>➡ 水道料金と同様、平成</a:t>
            </a:r>
            <a:r>
              <a:rPr lang="en-US" altLang="ja-JP" sz="2400" dirty="0"/>
              <a:t>11</a:t>
            </a:r>
            <a:r>
              <a:rPr lang="ja-JP" altLang="en-US" sz="2400" dirty="0"/>
              <a:t>年以降改定していない</a:t>
            </a:r>
            <a:endParaRPr kumimoji="1" lang="ja-JP" altLang="en-US" sz="2800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5443A2B-4618-8A35-F200-AA6901C38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/>
              <a:t>１．水道利用加入金</a:t>
            </a: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2574A89-D37C-A596-3875-C4F52A4C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ABF461E-295E-8FF6-D570-886AD91D3F49}"/>
              </a:ext>
            </a:extLst>
          </p:cNvPr>
          <p:cNvSpPr txBox="1"/>
          <p:nvPr/>
        </p:nvSpPr>
        <p:spPr>
          <a:xfrm>
            <a:off x="574215" y="977579"/>
            <a:ext cx="4022255" cy="461665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水道利用加入金とは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E80C566-8721-B364-485B-23F9F6799F8E}"/>
              </a:ext>
            </a:extLst>
          </p:cNvPr>
          <p:cNvSpPr txBox="1"/>
          <p:nvPr/>
        </p:nvSpPr>
        <p:spPr>
          <a:xfrm>
            <a:off x="574215" y="1770672"/>
            <a:ext cx="1723549" cy="461665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目　的　</a:t>
            </a:r>
          </a:p>
        </p:txBody>
      </p:sp>
    </p:spTree>
    <p:extLst>
      <p:ext uri="{BB962C8B-B14F-4D97-AF65-F5344CB8AC3E}">
        <p14:creationId xmlns:p14="http://schemas.microsoft.com/office/powerpoint/2010/main" val="3000598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3024CA-AF8E-7720-DAB5-6515DFE9E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CC6EBA7E-DEC6-FD3E-CA02-57DFD063C4CF}"/>
              </a:ext>
            </a:extLst>
          </p:cNvPr>
          <p:cNvCxnSpPr>
            <a:cxnSpLocks/>
          </p:cNvCxnSpPr>
          <p:nvPr/>
        </p:nvCxnSpPr>
        <p:spPr>
          <a:xfrm>
            <a:off x="2932414" y="5253004"/>
            <a:ext cx="1118524" cy="12602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フローチャート: 直接アクセス記憶 63">
            <a:extLst>
              <a:ext uri="{FF2B5EF4-FFF2-40B4-BE49-F238E27FC236}">
                <a16:creationId xmlns:a16="http://schemas.microsoft.com/office/drawing/2014/main" id="{F888E91E-FA22-0BE8-7E66-2F75AA7222E0}"/>
              </a:ext>
            </a:extLst>
          </p:cNvPr>
          <p:cNvSpPr/>
          <p:nvPr/>
        </p:nvSpPr>
        <p:spPr>
          <a:xfrm rot="2429725">
            <a:off x="1463827" y="4310941"/>
            <a:ext cx="690585" cy="246129"/>
          </a:xfrm>
          <a:prstGeom prst="flowChartMagneticDrum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6BD814C-2948-9EE8-5969-4AF131A9872B}"/>
              </a:ext>
            </a:extLst>
          </p:cNvPr>
          <p:cNvSpPr/>
          <p:nvPr/>
        </p:nvSpPr>
        <p:spPr>
          <a:xfrm>
            <a:off x="448235" y="1695059"/>
            <a:ext cx="8086165" cy="10925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7CBA4FA-577A-AC97-6FBB-BA2EA463D935}"/>
              </a:ext>
            </a:extLst>
          </p:cNvPr>
          <p:cNvSpPr txBox="1"/>
          <p:nvPr/>
        </p:nvSpPr>
        <p:spPr>
          <a:xfrm>
            <a:off x="574215" y="1739954"/>
            <a:ext cx="7960185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dirty="0"/>
              <a:t>　給水装置（水道メーター）の新設又は改造</a:t>
            </a:r>
            <a:r>
              <a:rPr lang="en-US" altLang="ja-JP" sz="2000" dirty="0"/>
              <a:t>(</a:t>
            </a:r>
            <a:r>
              <a:rPr lang="ja-JP" altLang="en-US" sz="2000" dirty="0"/>
              <a:t>口径を増す場合）の申込みをする場合、メーターの口径の区分に応じて支払う費用。</a:t>
            </a:r>
            <a:endParaRPr lang="en-US" altLang="ja-JP" sz="2000" dirty="0"/>
          </a:p>
          <a:p>
            <a:pPr>
              <a:lnSpc>
                <a:spcPct val="150000"/>
              </a:lnSpc>
            </a:pPr>
            <a:r>
              <a:rPr lang="ja-JP" altLang="en-US" sz="2000" dirty="0"/>
              <a:t>　　　　　　　　　　　　　　　　　　　　</a:t>
            </a:r>
            <a:r>
              <a:rPr lang="ja-JP" altLang="en-US" sz="1600" dirty="0"/>
              <a:t>（給水条例　一部表現変更）</a:t>
            </a:r>
            <a:endParaRPr kumimoji="1" lang="ja-JP" altLang="en-US" sz="1600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44C357C-D1B5-AF4F-DC16-0CF3AB904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/>
              <a:t>１．水道利用加入金</a:t>
            </a: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DD2DB9-8C6E-C655-3BB0-A67210C28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E59077-D436-176A-0A68-CF9550EA60F9}"/>
              </a:ext>
            </a:extLst>
          </p:cNvPr>
          <p:cNvSpPr txBox="1"/>
          <p:nvPr/>
        </p:nvSpPr>
        <p:spPr>
          <a:xfrm>
            <a:off x="574215" y="977579"/>
            <a:ext cx="4022255" cy="461665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水道利用加入金とは</a:t>
            </a:r>
          </a:p>
        </p:txBody>
      </p:sp>
      <p:pic>
        <p:nvPicPr>
          <p:cNvPr id="6" name="グラフィックス 5" descr="家 枠線">
            <a:extLst>
              <a:ext uri="{FF2B5EF4-FFF2-40B4-BE49-F238E27FC236}">
                <a16:creationId xmlns:a16="http://schemas.microsoft.com/office/drawing/2014/main" id="{E6952DBB-A2D6-0B1B-0ACE-0FE8026C6B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43109" y="3912881"/>
            <a:ext cx="1053753" cy="1053753"/>
          </a:xfrm>
          <a:prstGeom prst="rect">
            <a:avLst/>
          </a:prstGeom>
        </p:spPr>
      </p:pic>
      <p:sp>
        <p:nvSpPr>
          <p:cNvPr id="8" name="フローチャート: 直接アクセス記憶 7">
            <a:extLst>
              <a:ext uri="{FF2B5EF4-FFF2-40B4-BE49-F238E27FC236}">
                <a16:creationId xmlns:a16="http://schemas.microsoft.com/office/drawing/2014/main" id="{7E3EF00E-BD63-8B90-174E-FFDF57506F4A}"/>
              </a:ext>
            </a:extLst>
          </p:cNvPr>
          <p:cNvSpPr/>
          <p:nvPr/>
        </p:nvSpPr>
        <p:spPr>
          <a:xfrm rot="2429725">
            <a:off x="3790779" y="6250488"/>
            <a:ext cx="690585" cy="246129"/>
          </a:xfrm>
          <a:prstGeom prst="flowChartMagneticDrum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2B0C2AA6-9D99-4B9C-88E6-DAED6012616A}"/>
              </a:ext>
            </a:extLst>
          </p:cNvPr>
          <p:cNvSpPr/>
          <p:nvPr/>
        </p:nvSpPr>
        <p:spPr>
          <a:xfrm rot="2399059">
            <a:off x="1536311" y="5257908"/>
            <a:ext cx="2850776" cy="25997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9" name="給水装置">
            <a:extLst>
              <a:ext uri="{FF2B5EF4-FFF2-40B4-BE49-F238E27FC236}">
                <a16:creationId xmlns:a16="http://schemas.microsoft.com/office/drawing/2014/main" id="{A2A34C92-9D02-40A4-4741-CC8EBA6C8E72}"/>
              </a:ext>
            </a:extLst>
          </p:cNvPr>
          <p:cNvGrpSpPr/>
          <p:nvPr/>
        </p:nvGrpSpPr>
        <p:grpSpPr>
          <a:xfrm>
            <a:off x="3915152" y="4591154"/>
            <a:ext cx="681318" cy="796743"/>
            <a:chOff x="4649920" y="4608120"/>
            <a:chExt cx="681318" cy="796743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86860963-B261-DA30-9775-4FF595A56F2A}"/>
                </a:ext>
              </a:extLst>
            </p:cNvPr>
            <p:cNvGrpSpPr/>
            <p:nvPr/>
          </p:nvGrpSpPr>
          <p:grpSpPr>
            <a:xfrm>
              <a:off x="4649920" y="4608120"/>
              <a:ext cx="681318" cy="796743"/>
              <a:chOff x="4649920" y="4608120"/>
              <a:chExt cx="681318" cy="796743"/>
            </a:xfrm>
          </p:grpSpPr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B4BCF982-262B-D514-AB77-E54CAE89FAC4}"/>
                  </a:ext>
                </a:extLst>
              </p:cNvPr>
              <p:cNvSpPr/>
              <p:nvPr/>
            </p:nvSpPr>
            <p:spPr>
              <a:xfrm>
                <a:off x="4789615" y="5122475"/>
                <a:ext cx="401929" cy="28238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6CFFBB64-40C6-9C47-56A4-00C2E8F4B5E3}"/>
                  </a:ext>
                </a:extLst>
              </p:cNvPr>
              <p:cNvSpPr/>
              <p:nvPr/>
            </p:nvSpPr>
            <p:spPr>
              <a:xfrm>
                <a:off x="4649920" y="4608120"/>
                <a:ext cx="681318" cy="68131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C66063CF-1625-6195-8891-C29D5FE39B90}"/>
                </a:ext>
              </a:extLst>
            </p:cNvPr>
            <p:cNvGrpSpPr/>
            <p:nvPr/>
          </p:nvGrpSpPr>
          <p:grpSpPr>
            <a:xfrm>
              <a:off x="4738353" y="4702140"/>
              <a:ext cx="493278" cy="493278"/>
              <a:chOff x="6127981" y="5042799"/>
              <a:chExt cx="493278" cy="493278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56180B49-BA71-B112-87AA-16FFC90D076C}"/>
                  </a:ext>
                </a:extLst>
              </p:cNvPr>
              <p:cNvSpPr/>
              <p:nvPr/>
            </p:nvSpPr>
            <p:spPr>
              <a:xfrm>
                <a:off x="6127981" y="5042799"/>
                <a:ext cx="493278" cy="493278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19DBC72D-6A19-0B68-1B2D-745A4C158E9E}"/>
                  </a:ext>
                </a:extLst>
              </p:cNvPr>
              <p:cNvCxnSpPr>
                <a:stCxn id="13" idx="7"/>
                <a:endCxn id="13" idx="3"/>
              </p:cNvCxnSpPr>
              <p:nvPr/>
            </p:nvCxnSpPr>
            <p:spPr>
              <a:xfrm flipH="1">
                <a:off x="6200220" y="5115038"/>
                <a:ext cx="348800" cy="34880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EE42C803-336C-AACB-E539-1BC0D2A20766}"/>
                  </a:ext>
                </a:extLst>
              </p:cNvPr>
              <p:cNvCxnSpPr>
                <a:cxnSpLocks/>
                <a:stCxn id="13" idx="1"/>
                <a:endCxn id="13" idx="5"/>
              </p:cNvCxnSpPr>
              <p:nvPr/>
            </p:nvCxnSpPr>
            <p:spPr>
              <a:xfrm>
                <a:off x="6200220" y="5115038"/>
                <a:ext cx="348800" cy="34880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286177D8-73B1-5BD9-A2AF-06C3D298095A}"/>
                  </a:ext>
                </a:extLst>
              </p:cNvPr>
              <p:cNvCxnSpPr>
                <a:cxnSpLocks/>
                <a:stCxn id="13" idx="0"/>
                <a:endCxn id="13" idx="4"/>
              </p:cNvCxnSpPr>
              <p:nvPr/>
            </p:nvCxnSpPr>
            <p:spPr>
              <a:xfrm>
                <a:off x="6374620" y="5042799"/>
                <a:ext cx="0" cy="493278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7A1F3269-13AA-0486-1D35-B0B4DFCC3965}"/>
                  </a:ext>
                </a:extLst>
              </p:cNvPr>
              <p:cNvCxnSpPr>
                <a:cxnSpLocks/>
                <a:stCxn id="13" idx="2"/>
                <a:endCxn id="13" idx="6"/>
              </p:cNvCxnSpPr>
              <p:nvPr/>
            </p:nvCxnSpPr>
            <p:spPr>
              <a:xfrm>
                <a:off x="6127981" y="5289438"/>
                <a:ext cx="493278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EBFB8824-6D38-6F51-B876-87233D119C42}"/>
                  </a:ext>
                </a:extLst>
              </p:cNvPr>
              <p:cNvSpPr/>
              <p:nvPr/>
            </p:nvSpPr>
            <p:spPr>
              <a:xfrm>
                <a:off x="6200220" y="5122475"/>
                <a:ext cx="364809" cy="36480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58530CBB-AD6F-272B-2A13-2A0C6CB40A83}"/>
                  </a:ext>
                </a:extLst>
              </p:cNvPr>
              <p:cNvSpPr/>
              <p:nvPr/>
            </p:nvSpPr>
            <p:spPr>
              <a:xfrm>
                <a:off x="6302646" y="5360141"/>
                <a:ext cx="144000" cy="6404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5234B4C7-29F8-FA89-20D6-0EFB9569B4B2}"/>
                  </a:ext>
                </a:extLst>
              </p:cNvPr>
              <p:cNvSpPr/>
              <p:nvPr/>
            </p:nvSpPr>
            <p:spPr>
              <a:xfrm>
                <a:off x="6351760" y="526657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8691585D-A99E-F4D8-4543-0F713A0C809C}"/>
                  </a:ext>
                </a:extLst>
              </p:cNvPr>
              <p:cNvCxnSpPr>
                <a:cxnSpLocks/>
              </p:cNvCxnSpPr>
              <p:nvPr/>
            </p:nvCxnSpPr>
            <p:spPr>
              <a:xfrm rot="-480000" flipV="1">
                <a:off x="6386055" y="5191506"/>
                <a:ext cx="108000" cy="72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543C8C79-CD3B-8432-664C-EEDD196D0F27}"/>
              </a:ext>
            </a:extLst>
          </p:cNvPr>
          <p:cNvSpPr txBox="1"/>
          <p:nvPr/>
        </p:nvSpPr>
        <p:spPr>
          <a:xfrm>
            <a:off x="3577447" y="5405246"/>
            <a:ext cx="2150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給水装置</a:t>
            </a:r>
            <a:endParaRPr kumimoji="1" lang="en-US" altLang="ja-JP" dirty="0"/>
          </a:p>
          <a:p>
            <a:r>
              <a:rPr lang="ja-JP" altLang="en-US" dirty="0"/>
              <a:t>（水道メーター）</a:t>
            </a:r>
            <a:endParaRPr kumimoji="1" lang="ja-JP" altLang="en-US" dirty="0"/>
          </a:p>
        </p:txBody>
      </p: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04A17DD5-5FF2-05BA-FB1F-6428E2C9BF95}"/>
              </a:ext>
            </a:extLst>
          </p:cNvPr>
          <p:cNvCxnSpPr>
            <a:cxnSpLocks/>
          </p:cNvCxnSpPr>
          <p:nvPr/>
        </p:nvCxnSpPr>
        <p:spPr>
          <a:xfrm>
            <a:off x="5537203" y="4850734"/>
            <a:ext cx="0" cy="412804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72644D48-1EF3-8DE9-DD41-D91741B10317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4456776" y="5246703"/>
            <a:ext cx="1118524" cy="12602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119E0C4B-ACC0-7CDE-C0EA-E0389A2BABC1}"/>
              </a:ext>
            </a:extLst>
          </p:cNvPr>
          <p:cNvSpPr txBox="1"/>
          <p:nvPr/>
        </p:nvSpPr>
        <p:spPr>
          <a:xfrm>
            <a:off x="5727980" y="4577922"/>
            <a:ext cx="215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水道利用者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FFA28D57-EC11-14F0-2CE5-8C2E2C4352B1}"/>
              </a:ext>
            </a:extLst>
          </p:cNvPr>
          <p:cNvSpPr txBox="1"/>
          <p:nvPr/>
        </p:nvSpPr>
        <p:spPr>
          <a:xfrm>
            <a:off x="4858705" y="4975770"/>
            <a:ext cx="869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給水管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FBC0C3A-BDB6-FAC5-E377-B6ED0B623BD7}"/>
              </a:ext>
            </a:extLst>
          </p:cNvPr>
          <p:cNvSpPr txBox="1"/>
          <p:nvPr/>
        </p:nvSpPr>
        <p:spPr>
          <a:xfrm>
            <a:off x="758073" y="5002516"/>
            <a:ext cx="1966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配水管（入間市）</a:t>
            </a:r>
          </a:p>
        </p:txBody>
      </p: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AC8AC8CE-56C5-2D04-3842-B581BCB130E1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1413933" y="4471974"/>
            <a:ext cx="455604" cy="58516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69C16DF1-24F5-5A81-AE6A-399CFBDD04B6}"/>
              </a:ext>
            </a:extLst>
          </p:cNvPr>
          <p:cNvCxnSpPr>
            <a:stCxn id="64" idx="0"/>
            <a:endCxn id="8" idx="0"/>
          </p:cNvCxnSpPr>
          <p:nvPr/>
        </p:nvCxnSpPr>
        <p:spPr>
          <a:xfrm>
            <a:off x="1889036" y="4340420"/>
            <a:ext cx="2326952" cy="19395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7386BF4D-7510-419B-A731-812C107949FA}"/>
              </a:ext>
            </a:extLst>
          </p:cNvPr>
          <p:cNvCxnSpPr/>
          <p:nvPr/>
        </p:nvCxnSpPr>
        <p:spPr>
          <a:xfrm>
            <a:off x="1751858" y="4546120"/>
            <a:ext cx="2326952" cy="19395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吹き出し: 四角形 70">
            <a:extLst>
              <a:ext uri="{FF2B5EF4-FFF2-40B4-BE49-F238E27FC236}">
                <a16:creationId xmlns:a16="http://schemas.microsoft.com/office/drawing/2014/main" id="{18D3C70D-193C-FE9A-A50E-6FE9F1850BDF}"/>
              </a:ext>
            </a:extLst>
          </p:cNvPr>
          <p:cNvSpPr/>
          <p:nvPr/>
        </p:nvSpPr>
        <p:spPr>
          <a:xfrm>
            <a:off x="2932414" y="3718900"/>
            <a:ext cx="988176" cy="753074"/>
          </a:xfrm>
          <a:prstGeom prst="wedgeRectCallout">
            <a:avLst>
              <a:gd name="adj1" fmla="val 66121"/>
              <a:gd name="adj2" fmla="val 58928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新設・改造</a:t>
            </a:r>
          </a:p>
        </p:txBody>
      </p:sp>
      <p:sp>
        <p:nvSpPr>
          <p:cNvPr id="73" name="矢印: 右 72">
            <a:extLst>
              <a:ext uri="{FF2B5EF4-FFF2-40B4-BE49-F238E27FC236}">
                <a16:creationId xmlns:a16="http://schemas.microsoft.com/office/drawing/2014/main" id="{80294426-120D-8F9A-687A-FD504318609E}"/>
              </a:ext>
            </a:extLst>
          </p:cNvPr>
          <p:cNvSpPr/>
          <p:nvPr/>
        </p:nvSpPr>
        <p:spPr>
          <a:xfrm>
            <a:off x="3002169" y="4971942"/>
            <a:ext cx="696648" cy="157609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786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836D1F-0757-3F37-9EE6-3D2F50B84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87E273-B526-9F98-DEFF-3F0CA1CE3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/>
              <a:t>１．水道利用加入金</a:t>
            </a: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240B17-F372-3E54-0B97-728662092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7220683-5933-AC86-FE57-EEEDAEA1FA31}"/>
              </a:ext>
            </a:extLst>
          </p:cNvPr>
          <p:cNvSpPr txBox="1"/>
          <p:nvPr/>
        </p:nvSpPr>
        <p:spPr>
          <a:xfrm>
            <a:off x="574215" y="792913"/>
            <a:ext cx="4330032" cy="461665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　現行の水道利用加入金</a:t>
            </a: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600E8189-5628-7236-70FB-536F8BC680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817453"/>
              </p:ext>
            </p:extLst>
          </p:nvPr>
        </p:nvGraphicFramePr>
        <p:xfrm>
          <a:off x="574215" y="1439244"/>
          <a:ext cx="7363554" cy="4890382"/>
        </p:xfrm>
        <a:graphic>
          <a:graphicData uri="http://schemas.openxmlformats.org/drawingml/2006/table">
            <a:tbl>
              <a:tblPr/>
              <a:tblGrid>
                <a:gridCol w="3040881">
                  <a:extLst>
                    <a:ext uri="{9D8B030D-6E8A-4147-A177-3AD203B41FA5}">
                      <a16:colId xmlns:a16="http://schemas.microsoft.com/office/drawing/2014/main" val="3552819159"/>
                    </a:ext>
                  </a:extLst>
                </a:gridCol>
                <a:gridCol w="4322673">
                  <a:extLst>
                    <a:ext uri="{9D8B030D-6E8A-4147-A177-3AD203B41FA5}">
                      <a16:colId xmlns:a16="http://schemas.microsoft.com/office/drawing/2014/main" val="1280022853"/>
                    </a:ext>
                  </a:extLst>
                </a:gridCol>
              </a:tblGrid>
              <a:tr h="422182">
                <a:tc>
                  <a:txBody>
                    <a:bodyPr/>
                    <a:lstStyle/>
                    <a:p>
                      <a:pPr algn="ctr" latinLnBrk="1"/>
                      <a:r>
                        <a:rPr lang="ja-JP" altLang="en-US" sz="2000" b="1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水道メーターの口径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ja-JP" altLang="en-US" sz="2000" b="1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　</a:t>
                      </a:r>
                      <a:r>
                        <a:rPr lang="zh-TW" altLang="en-US" sz="2000" b="1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額</a:t>
                      </a:r>
                      <a:endParaRPr lang="en-US" altLang="zh-TW" sz="2000" b="1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 latinLnBrk="1"/>
                      <a:r>
                        <a:rPr lang="ja-JP" altLang="en-US" sz="2000" b="1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（１給水装置</a:t>
                      </a:r>
                      <a:r>
                        <a:rPr lang="ja-JP" altLang="en-US" sz="2000" b="1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につき、税抜）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334247"/>
                  </a:ext>
                </a:extLst>
              </a:tr>
              <a:tr h="42218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>
                          <a:latin typeface="+mj-ea"/>
                          <a:ea typeface="+mj-ea"/>
                        </a:rPr>
                        <a:t>13mm</a:t>
                      </a:r>
                      <a:endParaRPr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ja-JP" sz="2000" dirty="0">
                          <a:effectLst/>
                          <a:latin typeface="+mj-ea"/>
                          <a:ea typeface="+mj-ea"/>
                        </a:rPr>
                        <a:t>110,000</a:t>
                      </a:r>
                      <a:r>
                        <a:rPr lang="ja-JP" altLang="en-US" sz="2000" dirty="0">
                          <a:effectLst/>
                          <a:latin typeface="+mj-ea"/>
                          <a:ea typeface="+mj-ea"/>
                        </a:rPr>
                        <a:t>円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575254"/>
                  </a:ext>
                </a:extLst>
              </a:tr>
              <a:tr h="42218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>
                          <a:latin typeface="+mj-ea"/>
                          <a:ea typeface="+mj-ea"/>
                        </a:rPr>
                        <a:t>20mm</a:t>
                      </a:r>
                      <a:endParaRPr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+mj-ea"/>
                          <a:ea typeface="+mj-ea"/>
                        </a:rPr>
                        <a:t>220,000</a:t>
                      </a:r>
                      <a:r>
                        <a:rPr lang="ja-JP" altLang="en-US" sz="2000" dirty="0">
                          <a:effectLst/>
                          <a:latin typeface="+mj-ea"/>
                          <a:ea typeface="+mj-ea"/>
                        </a:rPr>
                        <a:t>円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783802"/>
                  </a:ext>
                </a:extLst>
              </a:tr>
              <a:tr h="42218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>
                          <a:latin typeface="+mj-ea"/>
                          <a:ea typeface="+mj-ea"/>
                        </a:rPr>
                        <a:t>25mm</a:t>
                      </a:r>
                      <a:endParaRPr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+mj-ea"/>
                          <a:ea typeface="+mj-ea"/>
                        </a:rPr>
                        <a:t>450,000</a:t>
                      </a:r>
                      <a:r>
                        <a:rPr lang="ja-JP" altLang="en-US" sz="2000" dirty="0">
                          <a:effectLst/>
                          <a:latin typeface="+mj-ea"/>
                          <a:ea typeface="+mj-ea"/>
                        </a:rPr>
                        <a:t>円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7725100"/>
                  </a:ext>
                </a:extLst>
              </a:tr>
              <a:tr h="42218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>
                          <a:latin typeface="+mj-ea"/>
                          <a:ea typeface="+mj-ea"/>
                        </a:rPr>
                        <a:t>30mm</a:t>
                      </a:r>
                      <a:endParaRPr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+mj-ea"/>
                          <a:ea typeface="+mj-ea"/>
                        </a:rPr>
                        <a:t>700,000</a:t>
                      </a:r>
                      <a:r>
                        <a:rPr lang="ja-JP" altLang="en-US" sz="2000" dirty="0">
                          <a:effectLst/>
                          <a:latin typeface="+mj-ea"/>
                          <a:ea typeface="+mj-ea"/>
                        </a:rPr>
                        <a:t>円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381148"/>
                  </a:ext>
                </a:extLst>
              </a:tr>
              <a:tr h="42218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>
                          <a:latin typeface="+mj-ea"/>
                          <a:ea typeface="+mj-ea"/>
                        </a:rPr>
                        <a:t>40mm</a:t>
                      </a:r>
                      <a:endParaRPr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+mj-ea"/>
                          <a:ea typeface="+mj-ea"/>
                        </a:rPr>
                        <a:t>1,500,000</a:t>
                      </a:r>
                      <a:r>
                        <a:rPr lang="ja-JP" altLang="en-US" sz="2000" dirty="0">
                          <a:effectLst/>
                          <a:latin typeface="+mj-ea"/>
                          <a:ea typeface="+mj-ea"/>
                        </a:rPr>
                        <a:t>円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802487"/>
                  </a:ext>
                </a:extLst>
              </a:tr>
              <a:tr h="42218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>
                          <a:latin typeface="+mj-ea"/>
                          <a:ea typeface="+mj-ea"/>
                        </a:rPr>
                        <a:t>50mm</a:t>
                      </a:r>
                      <a:endParaRPr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+mj-ea"/>
                          <a:ea typeface="+mj-ea"/>
                        </a:rPr>
                        <a:t>2,300,000</a:t>
                      </a:r>
                      <a:r>
                        <a:rPr lang="ja-JP" altLang="en-US" sz="2000" dirty="0">
                          <a:effectLst/>
                          <a:latin typeface="+mj-ea"/>
                          <a:ea typeface="+mj-ea"/>
                        </a:rPr>
                        <a:t>円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130190"/>
                  </a:ext>
                </a:extLst>
              </a:tr>
              <a:tr h="42218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>
                          <a:latin typeface="+mj-ea"/>
                          <a:ea typeface="+mj-ea"/>
                        </a:rPr>
                        <a:t>75mm</a:t>
                      </a:r>
                      <a:endParaRPr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+mj-ea"/>
                          <a:ea typeface="+mj-ea"/>
                        </a:rPr>
                        <a:t>5,800,000</a:t>
                      </a:r>
                      <a:r>
                        <a:rPr lang="ja-JP" altLang="en-US" sz="2000" dirty="0">
                          <a:effectLst/>
                          <a:latin typeface="+mj-ea"/>
                          <a:ea typeface="+mj-ea"/>
                        </a:rPr>
                        <a:t>円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796866"/>
                  </a:ext>
                </a:extLst>
              </a:tr>
              <a:tr h="42218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>
                          <a:latin typeface="+mj-ea"/>
                          <a:ea typeface="+mj-ea"/>
                        </a:rPr>
                        <a:t>100mm</a:t>
                      </a:r>
                      <a:endParaRPr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+mj-ea"/>
                          <a:ea typeface="+mj-ea"/>
                        </a:rPr>
                        <a:t>9,800,000</a:t>
                      </a:r>
                      <a:r>
                        <a:rPr lang="ja-JP" altLang="en-US" sz="2000" dirty="0">
                          <a:effectLst/>
                          <a:latin typeface="+mj-ea"/>
                          <a:ea typeface="+mj-ea"/>
                        </a:rPr>
                        <a:t>円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6999568"/>
                  </a:ext>
                </a:extLst>
              </a:tr>
              <a:tr h="42218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>
                          <a:latin typeface="+mj-ea"/>
                          <a:ea typeface="+mj-ea"/>
                        </a:rPr>
                        <a:t>150mm</a:t>
                      </a:r>
                      <a:endParaRPr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+mj-ea"/>
                          <a:ea typeface="+mj-ea"/>
                        </a:rPr>
                        <a:t>21,100,000</a:t>
                      </a:r>
                      <a:r>
                        <a:rPr lang="ja-JP" altLang="en-US" sz="2000" dirty="0">
                          <a:effectLst/>
                          <a:latin typeface="+mj-ea"/>
                          <a:ea typeface="+mj-ea"/>
                        </a:rPr>
                        <a:t>円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9602975"/>
                  </a:ext>
                </a:extLst>
              </a:tr>
              <a:tr h="42218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>
                          <a:latin typeface="+mj-ea"/>
                          <a:ea typeface="+mj-ea"/>
                        </a:rPr>
                        <a:t>200mm</a:t>
                      </a:r>
                      <a:endParaRPr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+mj-ea"/>
                          <a:ea typeface="+mj-ea"/>
                        </a:rPr>
                        <a:t>29,900,000</a:t>
                      </a:r>
                      <a:r>
                        <a:rPr lang="ja-JP" altLang="en-US" sz="2000" dirty="0">
                          <a:effectLst/>
                          <a:latin typeface="+mj-ea"/>
                          <a:ea typeface="+mj-ea"/>
                        </a:rPr>
                        <a:t>円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44992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949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69FF1-85F5-016E-D6D3-3A482FDBE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CD41D7-DDEA-F9C2-5175-1677CD467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/>
              <a:t>１．水道利用加入金</a:t>
            </a: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A0A0016-32F0-DF35-4106-9F56C1B8A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4</a:t>
            </a:r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7C95089-75BE-A9AC-1650-AAE94A536208}"/>
              </a:ext>
            </a:extLst>
          </p:cNvPr>
          <p:cNvSpPr txBox="1"/>
          <p:nvPr/>
        </p:nvSpPr>
        <p:spPr>
          <a:xfrm>
            <a:off x="574215" y="792913"/>
            <a:ext cx="3406702" cy="461665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　</a:t>
            </a: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近年の物価上昇</a:t>
            </a:r>
            <a:endParaRPr kumimoji="1"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A368A40-C57E-6D0D-9C50-5B8C937D0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215" y="1254578"/>
            <a:ext cx="7929778" cy="381835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589B61-839E-1D81-1029-1E186445C392}"/>
              </a:ext>
            </a:extLst>
          </p:cNvPr>
          <p:cNvSpPr txBox="1"/>
          <p:nvPr/>
        </p:nvSpPr>
        <p:spPr>
          <a:xfrm>
            <a:off x="527700" y="5321381"/>
            <a:ext cx="42430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出典：中長期の経済財政に関する試算</a:t>
            </a:r>
            <a:endParaRPr kumimoji="1" lang="en-US" altLang="ja-JP" sz="1600" dirty="0"/>
          </a:p>
          <a:p>
            <a:r>
              <a:rPr lang="ja-JP" altLang="en-US" sz="1600" dirty="0"/>
              <a:t>（令和</a:t>
            </a:r>
            <a:r>
              <a:rPr lang="en-US" altLang="ja-JP" sz="1600" dirty="0"/>
              <a:t>7</a:t>
            </a:r>
            <a:r>
              <a:rPr lang="ja-JP" altLang="en-US" sz="1600" dirty="0"/>
              <a:t>年８月</a:t>
            </a:r>
            <a:r>
              <a:rPr lang="en-US" altLang="ja-JP" sz="1600" dirty="0"/>
              <a:t>7</a:t>
            </a:r>
            <a:r>
              <a:rPr lang="ja-JP" altLang="en-US" sz="1600" dirty="0"/>
              <a:t>日経済財政諮問会議提出）</a:t>
            </a:r>
            <a:endParaRPr lang="en-US" altLang="ja-JP" sz="1600" dirty="0"/>
          </a:p>
          <a:p>
            <a:r>
              <a:rPr kumimoji="1" lang="ja-JP" altLang="en-US" sz="1600" dirty="0"/>
              <a:t>（内閣府）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F4EC5560-2C11-CCF8-8A68-3AFF892A89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3856" y="5072929"/>
            <a:ext cx="4058677" cy="1672996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F3AC73-2921-86D3-AF23-9A88BB93EA2C}"/>
              </a:ext>
            </a:extLst>
          </p:cNvPr>
          <p:cNvSpPr/>
          <p:nvPr/>
        </p:nvSpPr>
        <p:spPr>
          <a:xfrm>
            <a:off x="5446059" y="2012576"/>
            <a:ext cx="1299882" cy="2545977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F9F204E2-75AF-CE7D-43BA-70E0C2E46294}"/>
              </a:ext>
            </a:extLst>
          </p:cNvPr>
          <p:cNvSpPr/>
          <p:nvPr/>
        </p:nvSpPr>
        <p:spPr>
          <a:xfrm>
            <a:off x="5988424" y="1411941"/>
            <a:ext cx="1792941" cy="381000"/>
          </a:xfrm>
          <a:prstGeom prst="wedgeRectCallout">
            <a:avLst>
              <a:gd name="adj1" fmla="val -43583"/>
              <a:gd name="adj2" fmla="val 103676"/>
            </a:avLst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料金算定期間</a:t>
            </a:r>
          </a:p>
        </p:txBody>
      </p:sp>
    </p:spTree>
    <p:extLst>
      <p:ext uri="{BB962C8B-B14F-4D97-AF65-F5344CB8AC3E}">
        <p14:creationId xmlns:p14="http://schemas.microsoft.com/office/powerpoint/2010/main" val="3663784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82F4CD-DACB-9D59-0CB7-028109B8D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88A428-43BA-29DC-7FD2-17639E48B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/>
              <a:t>１．水道利用加入金</a:t>
            </a: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BE47CD-483B-94EA-8FA5-EED322F3F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5</a:t>
            </a:r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CB9CD87-7289-6165-0129-F68E2BB72D87}"/>
              </a:ext>
            </a:extLst>
          </p:cNvPr>
          <p:cNvSpPr txBox="1"/>
          <p:nvPr/>
        </p:nvSpPr>
        <p:spPr>
          <a:xfrm>
            <a:off x="574215" y="792913"/>
            <a:ext cx="4330032" cy="461665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　今後</a:t>
            </a: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の物価上昇見通し</a:t>
            </a:r>
            <a:endParaRPr kumimoji="1"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6064E40-E292-5C1A-23BD-51A527D38AF7}"/>
              </a:ext>
            </a:extLst>
          </p:cNvPr>
          <p:cNvSpPr txBox="1"/>
          <p:nvPr/>
        </p:nvSpPr>
        <p:spPr>
          <a:xfrm>
            <a:off x="574215" y="1579900"/>
            <a:ext cx="835470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400" dirty="0"/>
              <a:t>内閣府の「中長期の経済財政に関する試算」によると、</a:t>
            </a:r>
            <a:endParaRPr kumimoji="1" lang="en-US" altLang="ja-JP" sz="2400" dirty="0"/>
          </a:p>
          <a:p>
            <a:pPr>
              <a:lnSpc>
                <a:spcPct val="150000"/>
              </a:lnSpc>
            </a:pPr>
            <a:r>
              <a:rPr lang="ja-JP" altLang="en-US" sz="2400" dirty="0"/>
              <a:t>近年の傾向を踏まえた過去投影ケースで、</a:t>
            </a:r>
            <a:endParaRPr lang="en-US" altLang="ja-JP" sz="2400" dirty="0"/>
          </a:p>
          <a:p>
            <a:pPr>
              <a:lnSpc>
                <a:spcPct val="150000"/>
              </a:lnSpc>
            </a:pPr>
            <a:r>
              <a:rPr lang="ja-JP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消費者物価指数は、</a:t>
            </a:r>
            <a:r>
              <a:rPr lang="en-US" altLang="ja-JP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ja-JP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年あたり</a:t>
            </a:r>
            <a:r>
              <a:rPr lang="en-US" altLang="ja-JP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ja-JP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％上昇</a:t>
            </a:r>
            <a:r>
              <a:rPr lang="ja-JP" altLang="en-US" sz="2400" dirty="0"/>
              <a:t>する見込み。</a:t>
            </a:r>
            <a:endParaRPr lang="en-US" altLang="ja-JP" sz="2400" dirty="0"/>
          </a:p>
          <a:p>
            <a:pPr>
              <a:lnSpc>
                <a:spcPct val="150000"/>
              </a:lnSpc>
            </a:pPr>
            <a:endParaRPr lang="en-US" altLang="ja-JP" sz="2400" dirty="0"/>
          </a:p>
          <a:p>
            <a:pPr>
              <a:lnSpc>
                <a:spcPct val="150000"/>
              </a:lnSpc>
            </a:pPr>
            <a:endParaRPr kumimoji="1" lang="en-US" altLang="ja-JP" sz="2400" dirty="0"/>
          </a:p>
          <a:p>
            <a:pPr>
              <a:lnSpc>
                <a:spcPct val="150000"/>
              </a:lnSpc>
            </a:pPr>
            <a:endParaRPr lang="en-US" altLang="ja-JP" sz="2400" dirty="0"/>
          </a:p>
          <a:p>
            <a:pPr>
              <a:lnSpc>
                <a:spcPct val="150000"/>
              </a:lnSpc>
            </a:pPr>
            <a:r>
              <a:rPr lang="ja-JP" altLang="en-US" sz="2400" dirty="0"/>
              <a:t>今後５年間で、</a:t>
            </a:r>
            <a:r>
              <a:rPr lang="ja-JP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約５％上昇</a:t>
            </a:r>
            <a:r>
              <a:rPr lang="ja-JP" altLang="en-US" sz="2400" dirty="0"/>
              <a:t>する見通し</a:t>
            </a:r>
            <a:endParaRPr kumimoji="1" lang="en-US" altLang="ja-JP" sz="2400" dirty="0"/>
          </a:p>
        </p:txBody>
      </p:sp>
      <p:sp>
        <p:nvSpPr>
          <p:cNvPr id="3" name="二等辺三角形 2">
            <a:extLst>
              <a:ext uri="{FF2B5EF4-FFF2-40B4-BE49-F238E27FC236}">
                <a16:creationId xmlns:a16="http://schemas.microsoft.com/office/drawing/2014/main" id="{65000315-9374-9531-BF5D-66A59400856C}"/>
              </a:ext>
            </a:extLst>
          </p:cNvPr>
          <p:cNvSpPr/>
          <p:nvPr/>
        </p:nvSpPr>
        <p:spPr>
          <a:xfrm flipV="1">
            <a:off x="3677478" y="3903874"/>
            <a:ext cx="2166731" cy="636104"/>
          </a:xfrm>
          <a:prstGeom prst="triangle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297D5A4-0D98-35E6-ED5A-91DAD08FECBC}"/>
              </a:ext>
            </a:extLst>
          </p:cNvPr>
          <p:cNvSpPr/>
          <p:nvPr/>
        </p:nvSpPr>
        <p:spPr>
          <a:xfrm>
            <a:off x="500137" y="1568345"/>
            <a:ext cx="8354702" cy="190661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2D861E8-F378-CAA4-FA84-5B77C12B703F}"/>
              </a:ext>
            </a:extLst>
          </p:cNvPr>
          <p:cNvSpPr/>
          <p:nvPr/>
        </p:nvSpPr>
        <p:spPr>
          <a:xfrm>
            <a:off x="500137" y="4968888"/>
            <a:ext cx="8354702" cy="85437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3546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DEDAF3-3D3E-8BE5-EB2D-D113AAC3F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88F609-ECE3-39D7-524D-40386688A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/>
              <a:t>１．水道利用加入金</a:t>
            </a: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492AD92-E40E-D11A-E30A-BE8CD3685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6</a:t>
            </a:r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34B0623-9D84-E656-E1E9-EB7C777AF873}"/>
              </a:ext>
            </a:extLst>
          </p:cNvPr>
          <p:cNvSpPr txBox="1"/>
          <p:nvPr/>
        </p:nvSpPr>
        <p:spPr>
          <a:xfrm>
            <a:off x="574215" y="792913"/>
            <a:ext cx="2175596" cy="461665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　改定案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10E9293-AF35-7E12-DDD6-C027FB7672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860541"/>
              </p:ext>
            </p:extLst>
          </p:nvPr>
        </p:nvGraphicFramePr>
        <p:xfrm>
          <a:off x="574215" y="2063269"/>
          <a:ext cx="7918032" cy="4540872"/>
        </p:xfrm>
        <a:graphic>
          <a:graphicData uri="http://schemas.openxmlformats.org/drawingml/2006/table">
            <a:tbl>
              <a:tblPr/>
              <a:tblGrid>
                <a:gridCol w="1502575">
                  <a:extLst>
                    <a:ext uri="{9D8B030D-6E8A-4147-A177-3AD203B41FA5}">
                      <a16:colId xmlns:a16="http://schemas.microsoft.com/office/drawing/2014/main" val="3552819159"/>
                    </a:ext>
                  </a:extLst>
                </a:gridCol>
                <a:gridCol w="2128311">
                  <a:extLst>
                    <a:ext uri="{9D8B030D-6E8A-4147-A177-3AD203B41FA5}">
                      <a16:colId xmlns:a16="http://schemas.microsoft.com/office/drawing/2014/main" val="1280022853"/>
                    </a:ext>
                  </a:extLst>
                </a:gridCol>
                <a:gridCol w="2143573">
                  <a:extLst>
                    <a:ext uri="{9D8B030D-6E8A-4147-A177-3AD203B41FA5}">
                      <a16:colId xmlns:a16="http://schemas.microsoft.com/office/drawing/2014/main" val="1663966353"/>
                    </a:ext>
                  </a:extLst>
                </a:gridCol>
                <a:gridCol w="2143573">
                  <a:extLst>
                    <a:ext uri="{9D8B030D-6E8A-4147-A177-3AD203B41FA5}">
                      <a16:colId xmlns:a16="http://schemas.microsoft.com/office/drawing/2014/main" val="2154812395"/>
                    </a:ext>
                  </a:extLst>
                </a:gridCol>
              </a:tblGrid>
              <a:tr h="602733">
                <a:tc>
                  <a:txBody>
                    <a:bodyPr/>
                    <a:lstStyle/>
                    <a:p>
                      <a:pPr algn="ctr" latinLnBrk="1"/>
                      <a:r>
                        <a:rPr lang="ja-JP" altLang="en-US" sz="1800" b="1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水道メーターの口径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ja-JP" altLang="en-US" sz="1800" b="1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現　行</a:t>
                      </a:r>
                      <a:endParaRPr lang="en-US" altLang="zh-TW" sz="1800" b="1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ja-JP" altLang="en-US" sz="1800" b="1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改定後（案）</a:t>
                      </a:r>
                      <a:endParaRPr lang="zh-TW" altLang="en-US" sz="1800" b="1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ja-JP" altLang="en-US" sz="1800" b="1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差額</a:t>
                      </a:r>
                      <a:endParaRPr lang="zh-TW" altLang="en-US" sz="1800" b="1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334247"/>
                  </a:ext>
                </a:extLst>
              </a:tr>
              <a:tr h="393327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/>
                        <a:t>13mm</a:t>
                      </a:r>
                      <a:endParaRPr lang="ja-JP" altLang="en-US" sz="2000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ja-JP" sz="20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110,000</a:t>
                      </a:r>
                      <a:r>
                        <a:rPr lang="ja-JP" altLang="en-US" sz="20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116,000</a:t>
                      </a:r>
                      <a:r>
                        <a:rPr lang="ja-JP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6,000</a:t>
                      </a:r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575254"/>
                  </a:ext>
                </a:extLst>
              </a:tr>
              <a:tr h="393327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/>
                        <a:t>20mm</a:t>
                      </a:r>
                      <a:endParaRPr lang="ja-JP" altLang="en-US" sz="2000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220,000</a:t>
                      </a:r>
                      <a:r>
                        <a:rPr lang="ja-JP" altLang="en-US" sz="20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20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231,000</a:t>
                      </a:r>
                      <a:r>
                        <a:rPr lang="ja-JP" altLang="en-US" sz="20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11,000</a:t>
                      </a:r>
                      <a:r>
                        <a:rPr lang="ja-JP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783802"/>
                  </a:ext>
                </a:extLst>
              </a:tr>
              <a:tr h="393327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/>
                        <a:t>25mm</a:t>
                      </a:r>
                      <a:endParaRPr lang="ja-JP" altLang="en-US" sz="2000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450,000</a:t>
                      </a:r>
                      <a:r>
                        <a:rPr lang="ja-JP" altLang="en-US" sz="20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20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473,000</a:t>
                      </a:r>
                      <a:r>
                        <a:rPr lang="ja-JP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23,000</a:t>
                      </a:r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7725100"/>
                  </a:ext>
                </a:extLst>
              </a:tr>
              <a:tr h="393327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/>
                        <a:t>30mm</a:t>
                      </a:r>
                      <a:endParaRPr lang="ja-JP" altLang="en-US" sz="2000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700,000</a:t>
                      </a:r>
                      <a:r>
                        <a:rPr lang="ja-JP" altLang="en-US" sz="20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20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735,000</a:t>
                      </a:r>
                      <a:r>
                        <a:rPr lang="ja-JP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35,000</a:t>
                      </a:r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381148"/>
                  </a:ext>
                </a:extLst>
              </a:tr>
              <a:tr h="393327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/>
                        <a:t>40mm</a:t>
                      </a:r>
                      <a:endParaRPr lang="ja-JP" altLang="en-US" sz="2000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1,500,000</a:t>
                      </a:r>
                      <a:r>
                        <a:rPr lang="ja-JP" altLang="en-US" sz="20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20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1,575,000</a:t>
                      </a:r>
                      <a:r>
                        <a:rPr lang="ja-JP" altLang="en-US" sz="20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75,000</a:t>
                      </a:r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802487"/>
                  </a:ext>
                </a:extLst>
              </a:tr>
              <a:tr h="393327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/>
                        <a:t>50mm</a:t>
                      </a:r>
                      <a:endParaRPr lang="ja-JP" altLang="en-US" sz="2000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2,300,000</a:t>
                      </a:r>
                      <a:r>
                        <a:rPr lang="ja-JP" altLang="en-US" sz="20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20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2,415,000</a:t>
                      </a:r>
                      <a:r>
                        <a:rPr lang="ja-JP" altLang="en-US" sz="20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115,000</a:t>
                      </a:r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130190"/>
                  </a:ext>
                </a:extLst>
              </a:tr>
              <a:tr h="393327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/>
                        <a:t>75mm</a:t>
                      </a:r>
                      <a:endParaRPr lang="ja-JP" altLang="en-US" sz="2000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5,800,000</a:t>
                      </a:r>
                      <a:r>
                        <a:rPr lang="ja-JP" altLang="en-US" sz="20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20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6,090,000</a:t>
                      </a:r>
                      <a:r>
                        <a:rPr lang="ja-JP" altLang="en-US" sz="20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290,000</a:t>
                      </a:r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796866"/>
                  </a:ext>
                </a:extLst>
              </a:tr>
              <a:tr h="393327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/>
                        <a:t>100mm</a:t>
                      </a:r>
                      <a:endParaRPr lang="ja-JP" altLang="en-US" sz="2000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9,800,000</a:t>
                      </a:r>
                      <a:r>
                        <a:rPr lang="ja-JP" altLang="en-US" sz="20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20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10,290,000</a:t>
                      </a:r>
                      <a:r>
                        <a:rPr lang="ja-JP" altLang="en-US" sz="20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490,000</a:t>
                      </a:r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6999568"/>
                  </a:ext>
                </a:extLst>
              </a:tr>
              <a:tr h="393327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/>
                        <a:t>150mm</a:t>
                      </a:r>
                      <a:endParaRPr lang="ja-JP" altLang="en-US" sz="2000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21,100,000</a:t>
                      </a:r>
                      <a:r>
                        <a:rPr lang="ja-JP" altLang="en-US" sz="20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20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22,155,000</a:t>
                      </a:r>
                      <a:r>
                        <a:rPr lang="ja-JP" altLang="en-US" sz="20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1,055,000</a:t>
                      </a:r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9602975"/>
                  </a:ext>
                </a:extLst>
              </a:tr>
              <a:tr h="393327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/>
                        <a:t>200mm</a:t>
                      </a:r>
                      <a:endParaRPr lang="ja-JP" altLang="en-US" sz="2000" dirty="0"/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29,900,000</a:t>
                      </a:r>
                      <a:r>
                        <a:rPr lang="ja-JP" altLang="en-US" sz="2000" dirty="0"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円</a:t>
                      </a:r>
                      <a:endParaRPr lang="ja-JP" altLang="en-US" sz="20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8961" marR="58961" marT="29481" marB="29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31,395,000</a:t>
                      </a:r>
                      <a:r>
                        <a:rPr lang="ja-JP" alt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1,495,000</a:t>
                      </a:r>
                      <a:r>
                        <a:rPr lang="ja-JP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4499243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F529AF5-7DCA-A129-43AF-68014EF7554F}"/>
              </a:ext>
            </a:extLst>
          </p:cNvPr>
          <p:cNvSpPr txBox="1"/>
          <p:nvPr/>
        </p:nvSpPr>
        <p:spPr>
          <a:xfrm>
            <a:off x="574215" y="1401340"/>
            <a:ext cx="5524267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</a:rPr>
              <a:t>　現行の加入金を５％改定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4763431-FFCE-E8DD-6D49-C37E5E67855B}"/>
              </a:ext>
            </a:extLst>
          </p:cNvPr>
          <p:cNvSpPr txBox="1"/>
          <p:nvPr/>
        </p:nvSpPr>
        <p:spPr>
          <a:xfrm>
            <a:off x="7897212" y="1693728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税抜</a:t>
            </a:r>
          </a:p>
        </p:txBody>
      </p:sp>
    </p:spTree>
    <p:extLst>
      <p:ext uri="{BB962C8B-B14F-4D97-AF65-F5344CB8AC3E}">
        <p14:creationId xmlns:p14="http://schemas.microsoft.com/office/powerpoint/2010/main" val="4054916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0B164B-1456-30FB-B240-35AADF97C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/>
              <a:t>２．水道料金の改定案</a:t>
            </a:r>
            <a:endParaRPr kumimoji="1" lang="ja-JP" altLang="en-US" sz="24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16AD9C1-11E8-FAB6-8BCF-7E4C440D8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7</a:t>
            </a:r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4402216-3AB4-F4EC-0CBE-89E0DBCD7925}"/>
              </a:ext>
            </a:extLst>
          </p:cNvPr>
          <p:cNvSpPr txBox="1"/>
          <p:nvPr/>
        </p:nvSpPr>
        <p:spPr>
          <a:xfrm>
            <a:off x="574215" y="1339760"/>
            <a:ext cx="3877985" cy="461665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前回審議会のおさらい</a:t>
            </a:r>
            <a:r>
              <a:rPr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</a:rPr>
              <a:t>】</a:t>
            </a:r>
            <a:endParaRPr kumimoji="1"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52AAC3B-25EE-BD4D-C47F-91BB3691683D}"/>
              </a:ext>
            </a:extLst>
          </p:cNvPr>
          <p:cNvSpPr txBox="1"/>
          <p:nvPr/>
        </p:nvSpPr>
        <p:spPr>
          <a:xfrm>
            <a:off x="574215" y="1801425"/>
            <a:ext cx="7995570" cy="3377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健全経営を維持するため、料金改定の見直しが必要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■改定時期：令和８年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メイリオ" panose="020B0604030504040204" pitchFamily="50" charset="-128"/>
              </a:rPr>
              <a:t>■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平均改定率：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35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資産維持率は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1.2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％を確保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>
                <a:latin typeface="メイリオ" panose="020B0604030504040204" pitchFamily="50" charset="-128"/>
              </a:rPr>
              <a:t>■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料金体系案：ケース１～ケース４を提示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単身者世帯へ考慮した体系案（ケース３）が最も挙手が多かった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9362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23305</TotalTime>
  <Words>1582</Words>
  <Application>Microsoft Office PowerPoint</Application>
  <PresentationFormat>画面に合わせる (4:3)</PresentationFormat>
  <Paragraphs>427</Paragraphs>
  <Slides>18</Slides>
  <Notes>13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3" baseType="lpstr">
      <vt:lpstr>メイリオ</vt:lpstr>
      <vt:lpstr>Arial</vt:lpstr>
      <vt:lpstr>Calibri</vt:lpstr>
      <vt:lpstr>Times New Roman</vt:lpstr>
      <vt:lpstr>Office テーマ</vt:lpstr>
      <vt:lpstr>ビジョン策定・料金改定に係る 上下水道審議会</vt:lpstr>
      <vt:lpstr>PowerPoint プレゼンテーション</vt:lpstr>
      <vt:lpstr>１．水道利用加入金</vt:lpstr>
      <vt:lpstr>１．水道利用加入金</vt:lpstr>
      <vt:lpstr>１．水道利用加入金</vt:lpstr>
      <vt:lpstr>１．水道利用加入金</vt:lpstr>
      <vt:lpstr>１．水道利用加入金</vt:lpstr>
      <vt:lpstr>１．水道利用加入金</vt:lpstr>
      <vt:lpstr>２．水道料金の改定案</vt:lpstr>
      <vt:lpstr>２．水道料金の改定案</vt:lpstr>
      <vt:lpstr>２．水道料金の改定案</vt:lpstr>
      <vt:lpstr>２．水道料金の改定案</vt:lpstr>
      <vt:lpstr>２．水道料金の改定案</vt:lpstr>
      <vt:lpstr>２．水道料金の改定案</vt:lpstr>
      <vt:lpstr>３．改定案による水道料金と下水道使用料（１）</vt:lpstr>
      <vt:lpstr>３．改定案による水道料金と下水道使用料（２）</vt:lpstr>
      <vt:lpstr>３．改定案による水道料金と下水道使用料（３）</vt:lpstr>
      <vt:lpstr>４．上下水道ビジョン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</dc:title>
  <dc:creator>-</dc:creator>
  <cp:lastModifiedBy>IRWS7002</cp:lastModifiedBy>
  <cp:revision>3</cp:revision>
  <cp:lastPrinted>2025-08-04T07:56:32Z</cp:lastPrinted>
  <dcterms:modified xsi:type="dcterms:W3CDTF">2025-10-30T00:22:16Z</dcterms:modified>
</cp:coreProperties>
</file>